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5" r:id="rId2"/>
    <p:sldId id="296" r:id="rId3"/>
    <p:sldId id="297" r:id="rId4"/>
    <p:sldId id="311" r:id="rId5"/>
    <p:sldId id="312" r:id="rId6"/>
    <p:sldId id="314" r:id="rId7"/>
    <p:sldId id="313" r:id="rId8"/>
    <p:sldId id="260" r:id="rId9"/>
    <p:sldId id="261" r:id="rId10"/>
    <p:sldId id="286" r:id="rId11"/>
    <p:sldId id="316" r:id="rId12"/>
    <p:sldId id="323" r:id="rId13"/>
    <p:sldId id="324" r:id="rId14"/>
    <p:sldId id="305" r:id="rId15"/>
    <p:sldId id="320" r:id="rId16"/>
    <p:sldId id="318" r:id="rId17"/>
    <p:sldId id="328" r:id="rId18"/>
    <p:sldId id="329" r:id="rId19"/>
    <p:sldId id="333" r:id="rId20"/>
    <p:sldId id="262" r:id="rId21"/>
    <p:sldId id="301" r:id="rId22"/>
    <p:sldId id="263" r:id="rId23"/>
    <p:sldId id="355" r:id="rId24"/>
    <p:sldId id="357" r:id="rId25"/>
    <p:sldId id="356" r:id="rId26"/>
    <p:sldId id="362" r:id="rId27"/>
    <p:sldId id="360" r:id="rId28"/>
    <p:sldId id="361" r:id="rId29"/>
    <p:sldId id="358" r:id="rId30"/>
    <p:sldId id="264" r:id="rId31"/>
    <p:sldId id="359" r:id="rId32"/>
    <p:sldId id="278" r:id="rId33"/>
    <p:sldId id="335" r:id="rId34"/>
    <p:sldId id="342" r:id="rId35"/>
    <p:sldId id="334" r:id="rId36"/>
    <p:sldId id="339" r:id="rId37"/>
    <p:sldId id="343" r:id="rId38"/>
    <p:sldId id="344" r:id="rId39"/>
    <p:sldId id="347" r:id="rId40"/>
    <p:sldId id="345" r:id="rId41"/>
    <p:sldId id="346" r:id="rId42"/>
    <p:sldId id="349" r:id="rId43"/>
    <p:sldId id="350" r:id="rId44"/>
    <p:sldId id="351" r:id="rId45"/>
    <p:sldId id="348" r:id="rId46"/>
    <p:sldId id="35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CCCFF"/>
    <a:srgbClr val="99FFCC"/>
    <a:srgbClr val="89CFFF"/>
    <a:srgbClr val="FEF4EC"/>
    <a:srgbClr val="00CC99"/>
    <a:srgbClr val="FF99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4" autoAdjust="0"/>
    <p:restoredTop sz="93333" autoAdjust="0"/>
  </p:normalViewPr>
  <p:slideViewPr>
    <p:cSldViewPr>
      <p:cViewPr varScale="1">
        <p:scale>
          <a:sx n="73" d="100"/>
          <a:sy n="73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70CF6-C5C5-4419-8459-B45C448EF834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64B7-4F64-4D3D-88B4-58340F791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11AFF-BA14-403D-93BA-8928B484B4AA}" type="slidenum">
              <a:rPr lang="en-US"/>
              <a:pPr/>
              <a:t>37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>
                <a:solidFill>
                  <a:schemeClr val="bg1"/>
                </a:solidFill>
              </a:rPr>
              <a:t>Forget A,B,√s, Npart...</a:t>
            </a:r>
            <a:br>
              <a:rPr lang="pl-PL" b="1">
                <a:solidFill>
                  <a:schemeClr val="bg1"/>
                </a:solidFill>
              </a:rPr>
            </a:br>
            <a:r>
              <a:rPr lang="pl-PL" b="1">
                <a:solidFill>
                  <a:schemeClr val="bg1"/>
                </a:solidFill>
              </a:rPr>
              <a:t>dN/d</a:t>
            </a:r>
            <a:r>
              <a:rPr lang="pl-PL" b="1">
                <a:solidFill>
                  <a:schemeClr val="bg1"/>
                </a:solidFill>
                <a:sym typeface="Symbol" pitchFamily="18" charset="2"/>
              </a:rPr>
              <a:t> determines all radii,</a:t>
            </a:r>
            <a:br>
              <a:rPr lang="pl-PL" b="1">
                <a:solidFill>
                  <a:schemeClr val="bg1"/>
                </a:solidFill>
                <a:sym typeface="Symbol" pitchFamily="18" charset="2"/>
              </a:rPr>
            </a:br>
            <a:r>
              <a:rPr lang="pl-PL" b="1">
                <a:solidFill>
                  <a:schemeClr val="bg1"/>
                </a:solidFill>
                <a:sym typeface="Symbol" pitchFamily="18" charset="2"/>
              </a:rPr>
              <a:t>at all mT (!!!!)</a:t>
            </a:r>
          </a:p>
          <a:p>
            <a:r>
              <a:rPr lang="pl-PL" b="1">
                <a:solidFill>
                  <a:schemeClr val="bg1"/>
                </a:solidFill>
                <a:sym typeface="Symbol" pitchFamily="18" charset="2"/>
              </a:rPr>
              <a:t>is it „trivial” ?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E4E57-F859-48C4-BD01-919E297F4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6C75-DBFF-4BCD-88EA-E7D67F31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83000"/>
              </a:schemeClr>
            </a:gs>
            <a:gs pos="50000">
              <a:srgbClr val="99FFCC">
                <a:alpha val="52000"/>
              </a:srgbClr>
            </a:gs>
            <a:gs pos="100000">
              <a:srgbClr val="CCCCFF">
                <a:alpha val="5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E9DC-85FE-431D-9341-4E194677F03E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7FF0-33CF-484B-9911-881EB97D6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81000" y="304800"/>
            <a:ext cx="8305800" cy="233118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Interference of thermal photons from quark and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hadronic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phases in relativistic collisions of heavy nuclei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19600"/>
            <a:ext cx="5497223" cy="105560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Dinesh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K. Srivastava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Variable Energy cyclotron Centre, Kolkata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2" descr="http://www.veccal.ernet.in/~vecpage/tkmp/vecc/hindi/logo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982860" y="5773060"/>
            <a:ext cx="1008740" cy="1008740"/>
          </a:xfrm>
          <a:prstGeom prst="ellipse">
            <a:avLst/>
          </a:prstGeom>
          <a:ln w="3175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3429000" y="6172200"/>
            <a:ext cx="417114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In collaboration with </a:t>
            </a:r>
            <a:r>
              <a:rPr lang="en-US" sz="2000" b="1" dirty="0" err="1" smtClean="0"/>
              <a:t>Rupa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Chatterjee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04799" y="256767"/>
            <a:ext cx="6311760" cy="3108960"/>
            <a:chOff x="304800" y="256767"/>
            <a:chExt cx="4911725" cy="2419350"/>
          </a:xfrm>
        </p:grpSpPr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3076576" y="566329"/>
              <a:ext cx="1820863" cy="2109788"/>
              <a:chOff x="1746" y="1008"/>
              <a:chExt cx="1147" cy="1329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943" y="1470"/>
                <a:ext cx="669" cy="776"/>
                <a:chOff x="1943" y="1470"/>
                <a:chExt cx="669" cy="776"/>
              </a:xfrm>
            </p:grpSpPr>
            <p:sp>
              <p:nvSpPr>
                <p:cNvPr id="1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173" y="1470"/>
                  <a:ext cx="1" cy="519"/>
                </a:xfrm>
                <a:prstGeom prst="line">
                  <a:avLst/>
                </a:prstGeom>
                <a:noFill/>
                <a:ln w="28440">
                  <a:solidFill>
                    <a:schemeClr val="accent5">
                      <a:lumMod val="5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4"/>
                <p:cNvSpPr>
                  <a:spLocks noChangeShapeType="1"/>
                </p:cNvSpPr>
                <p:nvPr/>
              </p:nvSpPr>
              <p:spPr bwMode="auto">
                <a:xfrm>
                  <a:off x="2178" y="1974"/>
                  <a:ext cx="434" cy="1"/>
                </a:xfrm>
                <a:prstGeom prst="line">
                  <a:avLst/>
                </a:prstGeom>
                <a:noFill/>
                <a:ln w="28440">
                  <a:solidFill>
                    <a:schemeClr val="accent5">
                      <a:lumMod val="50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943" y="1971"/>
                  <a:ext cx="236" cy="275"/>
                </a:xfrm>
                <a:prstGeom prst="line">
                  <a:avLst/>
                </a:prstGeom>
                <a:noFill/>
                <a:ln w="28440">
                  <a:solidFill>
                    <a:schemeClr val="accent5">
                      <a:lumMod val="50000"/>
                    </a:schemeClr>
                  </a:solidFill>
                  <a:miter lim="800000"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2384" y="1008"/>
                <a:ext cx="1" cy="1196"/>
              </a:xfrm>
              <a:prstGeom prst="line">
                <a:avLst/>
              </a:prstGeom>
              <a:noFill/>
              <a:ln w="19080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7"/>
              <p:cNvSpPr>
                <a:spLocks noChangeShapeType="1"/>
              </p:cNvSpPr>
              <p:nvPr/>
            </p:nvSpPr>
            <p:spPr bwMode="auto">
              <a:xfrm>
                <a:off x="1951" y="2242"/>
                <a:ext cx="486" cy="1"/>
              </a:xfrm>
              <a:prstGeom prst="line">
                <a:avLst/>
              </a:prstGeom>
              <a:noFill/>
              <a:ln w="19080">
                <a:solidFill>
                  <a:schemeClr val="accent5">
                    <a:lumMod val="50000"/>
                  </a:schemeClr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 flipV="1">
                <a:off x="2437" y="1971"/>
                <a:ext cx="171" cy="275"/>
              </a:xfrm>
              <a:prstGeom prst="line">
                <a:avLst/>
              </a:prstGeom>
              <a:noFill/>
              <a:ln w="19080">
                <a:solidFill>
                  <a:schemeClr val="accent5">
                    <a:lumMod val="50000"/>
                  </a:schemeClr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2186" y="1967"/>
                <a:ext cx="214" cy="240"/>
              </a:xfrm>
              <a:prstGeom prst="line">
                <a:avLst/>
              </a:prstGeom>
              <a:noFill/>
              <a:ln w="28440">
                <a:solidFill>
                  <a:schemeClr val="accent5">
                    <a:lumMod val="50000"/>
                  </a:schemeClr>
                </a:solidFill>
                <a:prstDash val="sysDot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2599" y="1734"/>
                <a:ext cx="294" cy="205"/>
              </a:xfrm>
              <a:prstGeom prst="rect">
                <a:avLst/>
              </a:prstGeom>
              <a:noFill/>
              <a:ln w="1908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500" b="1" dirty="0">
                    <a:solidFill>
                      <a:srgbClr val="002060"/>
                    </a:solidFill>
                    <a:ea typeface="DejaVu Sans" charset="0"/>
                    <a:cs typeface="DejaVu Sans" charset="0"/>
                  </a:rPr>
                  <a:t>q</a:t>
                </a:r>
                <a:r>
                  <a:rPr lang="en-US" sz="1500" b="1" baseline="-25000" dirty="0">
                    <a:solidFill>
                      <a:srgbClr val="002060"/>
                    </a:solidFill>
                    <a:ea typeface="DejaVu Sans" charset="0"/>
                    <a:cs typeface="DejaVu Sans" charset="0"/>
                  </a:rPr>
                  <a:t>out</a:t>
                </a:r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926" y="1491"/>
                <a:ext cx="315" cy="205"/>
              </a:xfrm>
              <a:prstGeom prst="rect">
                <a:avLst/>
              </a:prstGeom>
              <a:noFill/>
              <a:ln w="1908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500" b="1" dirty="0" err="1">
                    <a:solidFill>
                      <a:srgbClr val="002060"/>
                    </a:solidFill>
                    <a:ea typeface="DejaVu Sans" charset="0"/>
                    <a:cs typeface="DejaVu Sans" charset="0"/>
                  </a:rPr>
                  <a:t>q</a:t>
                </a:r>
                <a:r>
                  <a:rPr lang="en-US" sz="1500" b="1" baseline="-25000" dirty="0" err="1">
                    <a:solidFill>
                      <a:srgbClr val="002060"/>
                    </a:solidFill>
                    <a:ea typeface="DejaVu Sans" charset="0"/>
                    <a:cs typeface="DejaVu Sans" charset="0"/>
                  </a:rPr>
                  <a:t>side</a:t>
                </a:r>
                <a:endParaRPr lang="en-US" sz="1500" b="1" baseline="-25000" dirty="0">
                  <a:solidFill>
                    <a:srgbClr val="002060"/>
                  </a:solidFill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746" y="2132"/>
                <a:ext cx="325" cy="205"/>
              </a:xfrm>
              <a:prstGeom prst="rect">
                <a:avLst/>
              </a:prstGeom>
              <a:noFill/>
              <a:ln w="1908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500" b="1" dirty="0">
                    <a:solidFill>
                      <a:srgbClr val="002060"/>
                    </a:solidFill>
                    <a:ea typeface="DejaVu Sans" charset="0"/>
                    <a:cs typeface="DejaVu Sans" charset="0"/>
                  </a:rPr>
                  <a:t>q</a:t>
                </a:r>
                <a:r>
                  <a:rPr lang="en-US" sz="1500" b="1" baseline="-25000" dirty="0">
                    <a:solidFill>
                      <a:srgbClr val="002060"/>
                    </a:solidFill>
                    <a:ea typeface="DejaVu Sans" charset="0"/>
                    <a:cs typeface="DejaVu Sans" charset="0"/>
                  </a:rPr>
                  <a:t>long</a:t>
                </a:r>
              </a:p>
            </p:txBody>
          </p:sp>
        </p:grp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rot="13920000">
              <a:off x="1283494" y="198823"/>
              <a:ext cx="990600" cy="2185988"/>
            </a:xfrm>
            <a:prstGeom prst="can">
              <a:avLst>
                <a:gd name="adj" fmla="val 97280"/>
              </a:avLst>
            </a:pr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10800000" scaled="1"/>
            </a:gradFill>
            <a:ln w="126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19200" y="1404529"/>
              <a:ext cx="454025" cy="696913"/>
            </a:xfrm>
            <a:prstGeom prst="ellipse">
              <a:avLst/>
            </a:prstGeom>
            <a:solidFill>
              <a:srgbClr val="008000">
                <a:alpha val="43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820000">
              <a:off x="1620838" y="644117"/>
              <a:ext cx="615950" cy="838200"/>
            </a:xfrm>
            <a:prstGeom prst="ellipse">
              <a:avLst/>
            </a:prstGeom>
            <a:solidFill>
              <a:srgbClr val="008000">
                <a:alpha val="43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304800" y="256767"/>
              <a:ext cx="2109788" cy="2386012"/>
              <a:chOff x="0" y="813"/>
              <a:chExt cx="1329" cy="1503"/>
            </a:xfrm>
          </p:grpSpPr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-49" y="1652"/>
                <a:ext cx="283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" tIns="9000" rIns="9000" bIns="90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R</a:t>
                </a:r>
                <a:r>
                  <a:rPr lang="en-US" sz="1600" baseline="-250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side</a:t>
                </a: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83" y="1522"/>
                <a:ext cx="637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05" y="1973"/>
                <a:ext cx="599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V="1">
                <a:off x="195" y="1525"/>
                <a:ext cx="1" cy="435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 rot="19080000">
                <a:off x="513" y="885"/>
                <a:ext cx="284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" tIns="9000" rIns="9000" bIns="90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R</a:t>
                </a:r>
                <a:r>
                  <a:rPr lang="en-US" sz="1600" baseline="-250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long</a:t>
                </a: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491" y="1172"/>
                <a:ext cx="429" cy="45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406" cy="403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V="1">
                <a:off x="553" y="907"/>
                <a:ext cx="382" cy="300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559" y="1742"/>
                <a:ext cx="1" cy="49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864" y="1747"/>
                <a:ext cx="1" cy="500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567" y="2109"/>
                <a:ext cx="282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599" y="2131"/>
                <a:ext cx="283" cy="1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" tIns="9000" rIns="9000" bIns="90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IN" sz="16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R</a:t>
                </a:r>
                <a:r>
                  <a:rPr lang="en-IN" sz="1600" baseline="-25000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out</a:t>
                </a:r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4997450" y="640942"/>
              <a:ext cx="219075" cy="8810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2209800" y="488542"/>
              <a:ext cx="1905000" cy="460375"/>
            </a:xfrm>
            <a:prstGeom prst="line">
              <a:avLst/>
            </a:prstGeom>
            <a:noFill/>
            <a:ln w="38160">
              <a:solidFill>
                <a:schemeClr val="accent6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981200" y="1175929"/>
              <a:ext cx="1752600" cy="914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3038475" y="272642"/>
              <a:ext cx="304856" cy="3130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 dirty="0" smtClean="0">
                  <a:solidFill>
                    <a:schemeClr val="accent6">
                      <a:lumMod val="50000"/>
                    </a:schemeClr>
                  </a:solidFill>
                  <a:ea typeface="DejaVu Sans" charset="0"/>
                  <a:cs typeface="DejaVu Sans" charset="0"/>
                </a:rPr>
                <a:t>k</a:t>
              </a:r>
              <a:r>
                <a:rPr lang="en-IN" sz="2000" b="1" baseline="-25000" dirty="0" smtClean="0">
                  <a:solidFill>
                    <a:schemeClr val="accent6">
                      <a:lumMod val="50000"/>
                    </a:schemeClr>
                  </a:solidFill>
                  <a:ea typeface="DejaVu Sans" charset="0"/>
                  <a:cs typeface="DejaVu Sans" charset="0"/>
                </a:rPr>
                <a:t>1</a:t>
              </a:r>
              <a:endParaRPr lang="en-IN" sz="2000" b="1" baseline="-25000" dirty="0">
                <a:solidFill>
                  <a:schemeClr val="accent6">
                    <a:lumMod val="50000"/>
                  </a:schemeClr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2809875" y="1796642"/>
              <a:ext cx="391752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k</a:t>
              </a:r>
              <a:r>
                <a:rPr lang="en-IN" sz="2000" b="1" baseline="-25000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2</a:t>
              </a:r>
              <a:endParaRPr lang="en-IN" sz="2000" b="1" baseline="-250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V="1">
              <a:off x="3733800" y="488542"/>
              <a:ext cx="381000" cy="1603375"/>
            </a:xfrm>
            <a:prstGeom prst="line">
              <a:avLst/>
            </a:prstGeom>
            <a:noFill/>
            <a:ln w="38160">
              <a:solidFill>
                <a:srgbClr val="0099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8"/>
            <p:cNvSpPr txBox="1">
              <a:spLocks noChangeArrowheads="1"/>
            </p:cNvSpPr>
            <p:nvPr/>
          </p:nvSpPr>
          <p:spPr bwMode="auto">
            <a:xfrm>
              <a:off x="4040188" y="577442"/>
              <a:ext cx="336550" cy="39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99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>
                  <a:solidFill>
                    <a:srgbClr val="009999"/>
                  </a:solidFill>
                  <a:ea typeface="DejaVu Sans" charset="0"/>
                  <a:cs typeface="DejaVu Sans" charset="0"/>
                </a:rPr>
                <a:t>q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04800" y="3505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corresponding radii are obtained by approximating C as:</a:t>
            </a:r>
            <a:endParaRPr lang="en-US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28600" y="4114800"/>
            <a:ext cx="8488680" cy="548640"/>
            <a:chOff x="274320" y="5303520"/>
            <a:chExt cx="8488680" cy="548640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3"/>
            <a:srcRect l="6280" t="43750" r="6460"/>
            <a:stretch>
              <a:fillRect/>
            </a:stretch>
          </p:blipFill>
          <p:spPr bwMode="auto">
            <a:xfrm>
              <a:off x="2743200" y="5303520"/>
              <a:ext cx="6019800" cy="547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/>
            <a:srcRect r="67388" b="50000"/>
            <a:stretch>
              <a:fillRect/>
            </a:stretch>
          </p:blipFill>
          <p:spPr bwMode="auto">
            <a:xfrm>
              <a:off x="274320" y="5303520"/>
              <a:ext cx="2537460" cy="548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Rectangle 44"/>
          <p:cNvSpPr/>
          <p:nvPr/>
        </p:nvSpPr>
        <p:spPr>
          <a:xfrm>
            <a:off x="457200" y="4876800"/>
            <a:ext cx="8229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2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R</a:t>
            </a:r>
            <a:r>
              <a:rPr lang="en-US" sz="3200" b="1" spc="150" baseline="-2500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i</a:t>
            </a:r>
            <a:r>
              <a:rPr lang="en-US" sz="3200" b="1" spc="150" baseline="3000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32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= 1/&lt;q</a:t>
            </a:r>
            <a:r>
              <a:rPr lang="en-US" sz="3200" b="1" spc="150" baseline="-2500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i</a:t>
            </a:r>
            <a:r>
              <a:rPr lang="en-US" sz="3200" b="1" spc="150" baseline="3000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32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itchFamily="2" charset="2"/>
              </a:rPr>
              <a:t>&gt;</a:t>
            </a:r>
            <a:r>
              <a:rPr lang="en-US" sz="22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4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where </a:t>
            </a:r>
            <a:r>
              <a:rPr lang="en-US" sz="2400" b="1" spc="1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i</a:t>
            </a:r>
            <a:r>
              <a:rPr lang="en-US" sz="24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 = out, side, and long, and the average is performed over the distribution (C − 1).</a:t>
            </a:r>
            <a:endParaRPr lang="en-US" sz="2200" b="1" spc="1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943600"/>
            <a:ext cx="910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/>
              <a:t> One can show that R</a:t>
            </a:r>
            <a:r>
              <a:rPr lang="en-US" sz="2200" b="1" baseline="-25000" dirty="0" smtClean="0"/>
              <a:t>out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R</a:t>
            </a:r>
            <a:r>
              <a:rPr lang="en-US" sz="2200" b="1" baseline="-25000" dirty="0" err="1" smtClean="0"/>
              <a:t>side</a:t>
            </a:r>
            <a:r>
              <a:rPr lang="en-US" sz="2200" b="1" dirty="0" smtClean="0"/>
              <a:t> is a measure of the duration of the emission.</a:t>
            </a:r>
            <a:endParaRPr lang="en-IN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/>
          <p:nvPr/>
        </p:nvGrpSpPr>
        <p:grpSpPr>
          <a:xfrm>
            <a:off x="152400" y="214605"/>
            <a:ext cx="8917081" cy="6490995"/>
            <a:chOff x="226919" y="152399"/>
            <a:chExt cx="8917081" cy="6490995"/>
          </a:xfrm>
        </p:grpSpPr>
        <p:sp>
          <p:nvSpPr>
            <p:cNvPr id="3" name="Oval 2"/>
            <p:cNvSpPr/>
            <p:nvPr/>
          </p:nvSpPr>
          <p:spPr>
            <a:xfrm>
              <a:off x="7080618" y="4082012"/>
              <a:ext cx="1453587" cy="13728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rapezoid 6"/>
            <p:cNvSpPr/>
            <p:nvPr/>
          </p:nvSpPr>
          <p:spPr>
            <a:xfrm>
              <a:off x="1347023" y="2063140"/>
              <a:ext cx="4441517" cy="2907176"/>
            </a:xfrm>
            <a:prstGeom prst="trapezoi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4092688" y="1497856"/>
              <a:ext cx="1453587" cy="13728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Oval 3"/>
            <p:cNvSpPr/>
            <p:nvPr/>
          </p:nvSpPr>
          <p:spPr>
            <a:xfrm>
              <a:off x="1670043" y="1497856"/>
              <a:ext cx="1453587" cy="13728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700985" y="4082012"/>
              <a:ext cx="1453587" cy="13728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" name="Oval 1"/>
            <p:cNvSpPr/>
            <p:nvPr/>
          </p:nvSpPr>
          <p:spPr>
            <a:xfrm>
              <a:off x="5223256" y="4082012"/>
              <a:ext cx="1453587" cy="13728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23630" y="2063140"/>
              <a:ext cx="969058" cy="1683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698350" y="3234086"/>
              <a:ext cx="1372833" cy="48452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4" idx="3"/>
            </p:cNvCxnSpPr>
            <p:nvPr/>
          </p:nvCxnSpPr>
          <p:spPr>
            <a:xfrm rot="5400000" flipH="1" flipV="1">
              <a:off x="1029917" y="3229014"/>
              <a:ext cx="1412370" cy="29362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54572" y="4970316"/>
              <a:ext cx="3068684" cy="168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2816271" y="3195589"/>
              <a:ext cx="6088061" cy="168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8600" y="6241303"/>
              <a:ext cx="8915400" cy="709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04759" y="6239620"/>
              <a:ext cx="726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1950    </a:t>
              </a:r>
              <a:endParaRPr lang="en-IN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16082" y="6239620"/>
              <a:ext cx="726794" cy="4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1960    </a:t>
              </a:r>
              <a:endParaRPr lang="en-IN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7218" y="6239620"/>
              <a:ext cx="726794" cy="4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1980    </a:t>
              </a:r>
              <a:endParaRPr lang="en-IN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30805" y="6239620"/>
              <a:ext cx="726794" cy="4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1994    </a:t>
              </a:r>
              <a:endParaRPr lang="en-IN" sz="2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1373" y="6239620"/>
              <a:ext cx="726794" cy="40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2004    </a:t>
              </a:r>
              <a:endParaRPr lang="en-IN" sz="20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676844" y="4889561"/>
              <a:ext cx="403774" cy="168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464067" y="4267200"/>
              <a:ext cx="6495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latin typeface="Symbol" pitchFamily="18" charset="2"/>
                </a:rPr>
                <a:t>gg</a:t>
              </a:r>
              <a:endParaRPr lang="en-IN" sz="4400" b="1" dirty="0">
                <a:latin typeface="Symbol" pitchFamily="18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59067" y="4267200"/>
              <a:ext cx="6495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latin typeface="Symbol" pitchFamily="18" charset="2"/>
                </a:rPr>
                <a:t>gg</a:t>
              </a:r>
              <a:endParaRPr lang="en-IN" sz="4400" b="1" dirty="0">
                <a:latin typeface="Symbol" pitchFamily="18" charset="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63267" y="4343400"/>
              <a:ext cx="6495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latin typeface="Symbol" pitchFamily="18" charset="2"/>
                </a:rPr>
                <a:t>gg</a:t>
              </a:r>
              <a:endParaRPr lang="en-IN" sz="4400" b="1" dirty="0">
                <a:latin typeface="Symbol" pitchFamily="18" charset="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77667" y="1752600"/>
              <a:ext cx="8034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Symbol" pitchFamily="18" charset="2"/>
                </a:rPr>
                <a:t>pp</a:t>
              </a:r>
              <a:endParaRPr lang="en-IN" sz="4400" b="1" dirty="0">
                <a:latin typeface="Symbol" pitchFamily="18" charset="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16067" y="1676400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pp</a:t>
              </a:r>
              <a:endParaRPr lang="en-IN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183137" y="2003516"/>
              <a:ext cx="148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00CC99"/>
                  </a:solidFill>
                  <a:latin typeface="Arial" pitchFamily="34" charset="0"/>
                  <a:cs typeface="Arial" pitchFamily="34" charset="0"/>
                </a:rPr>
                <a:t>hadronic</a:t>
              </a:r>
              <a:endParaRPr lang="en-IN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CC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741778" y="4699713"/>
              <a:ext cx="2545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00CC99"/>
                  </a:solidFill>
                  <a:latin typeface="Arial" pitchFamily="34" charset="0"/>
                  <a:cs typeface="Arial" pitchFamily="34" charset="0"/>
                </a:rPr>
                <a:t>electromagnetic</a:t>
              </a:r>
              <a:endParaRPr lang="en-IN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CC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8467" y="5619690"/>
              <a:ext cx="1566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astronomy </a:t>
              </a:r>
              <a:endParaRPr lang="en-IN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49467" y="5511225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intermediate energies</a:t>
              </a:r>
              <a:endParaRPr lang="en-IN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06867" y="54864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relativistic energies</a:t>
              </a:r>
              <a:endParaRPr lang="en-IN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96667" y="6858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relativistic energies</a:t>
              </a:r>
              <a:endParaRPr lang="en-IN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58867" y="6858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intermediate energies</a:t>
              </a:r>
              <a:endParaRPr lang="en-IN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4800" y="76200"/>
            <a:ext cx="853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Chronology of intensity correlation experiments</a:t>
            </a:r>
            <a:endParaRPr lang="en-IN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"/>
            <a:ext cx="2754311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"/>
            <a:ext cx="2824421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0" y="152400"/>
            <a:ext cx="3001143" cy="76944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200A </a:t>
            </a:r>
            <a:r>
              <a:rPr lang="en-US" sz="2200" b="1" dirty="0" err="1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GeV</a:t>
            </a:r>
            <a:r>
              <a:rPr lang="en-US" sz="22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Au+Au@RHIC</a:t>
            </a:r>
            <a:endParaRPr lang="en-US" sz="2200" b="1" dirty="0" smtClean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200" b="1" dirty="0" err="1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gg</a:t>
            </a:r>
            <a:r>
              <a:rPr lang="en-US" sz="2200" b="1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intensity correlation</a:t>
            </a:r>
            <a:endParaRPr lang="en-US" sz="2200" b="1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2138432" cy="7336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out,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876800"/>
            <a:ext cx="2140872" cy="7336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long,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=0)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667000"/>
            <a:ext cx="2138432" cy="733663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side,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895600"/>
            <a:ext cx="2044087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side</a:t>
            </a:r>
            <a:r>
              <a:rPr lang="en-US" b="1" baseline="-25000" dirty="0" smtClean="0"/>
              <a:t> </a:t>
            </a:r>
            <a:r>
              <a:rPr lang="en-US" b="1" dirty="0" smtClean="0"/>
              <a:t>(K</a:t>
            </a:r>
            <a:r>
              <a:rPr lang="en-US" b="1" baseline="-25000" dirty="0" smtClean="0"/>
              <a:t>1T</a:t>
            </a:r>
            <a:r>
              <a:rPr lang="en-US" b="1" dirty="0" smtClean="0"/>
              <a:t>)  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63627" y="5105400"/>
            <a:ext cx="1956173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long</a:t>
            </a:r>
            <a:r>
              <a:rPr lang="en-US" b="1" baseline="-25000" dirty="0" smtClean="0"/>
              <a:t> </a:t>
            </a:r>
            <a:r>
              <a:rPr lang="en-US" b="1" dirty="0" smtClean="0"/>
              <a:t>(K</a:t>
            </a:r>
            <a:r>
              <a:rPr lang="en-US" b="1" baseline="-25000" dirty="0" smtClean="0"/>
              <a:t>1T</a:t>
            </a:r>
            <a:r>
              <a:rPr lang="en-US" b="1" dirty="0" smtClean="0"/>
              <a:t>)  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1295400"/>
            <a:ext cx="2093852" cy="12839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out </a:t>
            </a:r>
            <a:r>
              <a:rPr lang="en-US" b="1" dirty="0" smtClean="0"/>
              <a:t>(K</a:t>
            </a:r>
            <a:r>
              <a:rPr lang="en-US" b="1" baseline="-25000" dirty="0" smtClean="0"/>
              <a:t>1T</a:t>
            </a:r>
            <a:r>
              <a:rPr lang="en-US" b="1" dirty="0" smtClean="0"/>
              <a:t>)  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024005" y="6400800"/>
            <a:ext cx="3071995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23" y="121920"/>
            <a:ext cx="2821577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848" y="152400"/>
            <a:ext cx="2863552" cy="658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96730" y="152400"/>
            <a:ext cx="284687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5.5A </a:t>
            </a:r>
            <a:r>
              <a:rPr lang="en-US" sz="2200" b="1" dirty="0" err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TeV</a:t>
            </a:r>
            <a:r>
              <a:rPr lang="en-US" sz="22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b="1" dirty="0" err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Pb+Pb@LHC</a:t>
            </a:r>
            <a:endParaRPr lang="en-US" sz="2200" b="1" dirty="0" smtClean="0">
              <a:ln w="1905">
                <a:solidFill>
                  <a:srgbClr val="8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200" b="1" dirty="0" err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gg</a:t>
            </a:r>
            <a:r>
              <a:rPr lang="en-US" sz="22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intensity correlation</a:t>
            </a:r>
            <a:endParaRPr lang="en-US" sz="2200" b="1" dirty="0">
              <a:ln w="1905">
                <a:solidFill>
                  <a:srgbClr val="8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066800"/>
            <a:ext cx="2138432" cy="7336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out,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876800"/>
            <a:ext cx="2140872" cy="7336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long,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=0)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667000"/>
            <a:ext cx="2138432" cy="733663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side,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2044087" cy="128391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side</a:t>
            </a:r>
            <a:r>
              <a:rPr lang="en-US" b="1" baseline="-25000" dirty="0" smtClean="0"/>
              <a:t> </a:t>
            </a:r>
            <a:r>
              <a:rPr lang="en-US" b="1" dirty="0" smtClean="0"/>
              <a:t>(K</a:t>
            </a:r>
            <a:r>
              <a:rPr lang="en-US" b="1" baseline="-25000" dirty="0" smtClean="0"/>
              <a:t>1T</a:t>
            </a:r>
            <a:r>
              <a:rPr lang="en-US" b="1" dirty="0" smtClean="0"/>
              <a:t>)  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3627" y="5105400"/>
            <a:ext cx="1956173" cy="128391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long</a:t>
            </a:r>
            <a:r>
              <a:rPr lang="en-US" b="1" baseline="-25000" dirty="0" smtClean="0"/>
              <a:t> </a:t>
            </a:r>
            <a:r>
              <a:rPr lang="en-US" b="1" dirty="0" smtClean="0"/>
              <a:t>(K</a:t>
            </a:r>
            <a:r>
              <a:rPr lang="en-US" b="1" baseline="-25000" dirty="0" smtClean="0"/>
              <a:t>1T</a:t>
            </a:r>
            <a:r>
              <a:rPr lang="en-US" b="1" dirty="0" smtClean="0"/>
              <a:t>)  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out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1295400"/>
            <a:ext cx="2093852" cy="128391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out </a:t>
            </a:r>
            <a:r>
              <a:rPr lang="en-US" b="1" dirty="0" smtClean="0"/>
              <a:t>(K</a:t>
            </a:r>
            <a:r>
              <a:rPr lang="en-US" b="1" baseline="-25000" dirty="0" smtClean="0"/>
              <a:t>1T</a:t>
            </a:r>
            <a:r>
              <a:rPr lang="en-US" b="1" dirty="0" smtClean="0"/>
              <a:t>)   </a:t>
            </a:r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side</a:t>
            </a:r>
            <a:r>
              <a:rPr lang="en-US" b="1" dirty="0" smtClean="0"/>
              <a:t>=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long</a:t>
            </a:r>
            <a:r>
              <a:rPr lang="en-US" b="1" dirty="0" smtClean="0"/>
              <a:t>=0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947805" y="6400800"/>
            <a:ext cx="3071995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54" y="228600"/>
            <a:ext cx="52529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638800" y="762000"/>
            <a:ext cx="32004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two-photon correlation function for 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average photon </a:t>
            </a:r>
            <a:r>
              <a:rPr lang="en-IN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momenta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&lt; K</a:t>
            </a:r>
            <a:r>
              <a:rPr lang="en-IN" sz="1600" b="1" i="1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&lt; 200 </a:t>
            </a:r>
            <a:r>
              <a:rPr lang="en-IN" sz="1600" b="1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/c (top) and 200 &lt; K</a:t>
            </a:r>
            <a:r>
              <a:rPr lang="en-IN" sz="1600" b="1" i="1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en-IN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/c (bottom). The solid line shows 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fit result in the fit region used (excluding the 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IN" sz="1600" b="1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peak at </a:t>
            </a:r>
            <a:r>
              <a:rPr lang="en-IN" sz="1600" b="1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IN" sz="1600" b="1" i="1" baseline="-25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IN" sz="1600" b="1" i="1" baseline="-25000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IN" sz="1600" b="1" i="1" baseline="-25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 and the dotted line shows the extrapolation into </a:t>
            </a:r>
            <a:r>
              <a:rPr lang="en-I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low </a:t>
            </a:r>
            <a:r>
              <a:rPr lang="en-IN" sz="1600" b="1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IN" sz="1600" b="1" i="1" baseline="-25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</a:t>
            </a:r>
            <a:r>
              <a:rPr lang="en-IN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region where backgrounds are large.</a:t>
            </a:r>
            <a:endParaRPr lang="en-IN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19800"/>
            <a:ext cx="7467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M. M.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Aggarwal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et al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., [WA98 collaboration] PRL 93, 022301 (2004)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567" y="1678169"/>
            <a:ext cx="4558299" cy="35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52400"/>
            <a:ext cx="79248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89CFFF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Intensity Interferometry of Thermal Photons @SPS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642408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one-dimensional analysis of the correlation function </a:t>
            </a:r>
          </a:p>
          <a:p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performed in terms of the invariant momentum difference as follows: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6248400"/>
            <a:ext cx="3071995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334000"/>
            <a:ext cx="4343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 smtClean="0"/>
              <a:t>WA98 measures </a:t>
            </a:r>
            <a:r>
              <a:rPr lang="en-IN" b="1" dirty="0" err="1" smtClean="0"/>
              <a:t>R</a:t>
            </a:r>
            <a:r>
              <a:rPr lang="en-IN" b="1" baseline="-25000" dirty="0" err="1" smtClean="0"/>
              <a:t>inv</a:t>
            </a:r>
            <a:r>
              <a:rPr lang="en-IN" b="1" dirty="0" smtClean="0"/>
              <a:t> as 8.34 ± 1.7 fm and 8.63 ± 2.0 fm, respectively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921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y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=y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=0 and 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=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=0, </a:t>
            </a:r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side</a:t>
            </a:r>
            <a:r>
              <a:rPr lang="en-US" sz="2000" b="1" dirty="0" smtClean="0"/>
              <a:t>=q</a:t>
            </a:r>
            <a:r>
              <a:rPr lang="en-US" sz="2000" b="1" baseline="-25000" dirty="0" smtClean="0">
                <a:latin typeface="+mj-lt"/>
              </a:rPr>
              <a:t>long</a:t>
            </a:r>
            <a:r>
              <a:rPr lang="en-US" sz="2000" b="1" dirty="0" smtClean="0"/>
              <a:t>=q</a:t>
            </a:r>
            <a:r>
              <a:rPr lang="en-US" sz="2000" b="1" baseline="-25000" dirty="0" smtClean="0"/>
              <a:t>inv</a:t>
            </a:r>
            <a:r>
              <a:rPr lang="en-US" sz="2000" b="1" dirty="0" smtClean="0"/>
              <a:t>=0,</a:t>
            </a:r>
          </a:p>
          <a:p>
            <a:r>
              <a:rPr lang="en-US" sz="2000" b="1" dirty="0" smtClean="0"/>
              <a:t>but q</a:t>
            </a:r>
            <a:r>
              <a:rPr lang="en-US" sz="2000" b="1" baseline="-25000" dirty="0" smtClean="0"/>
              <a:t>out</a:t>
            </a:r>
            <a:r>
              <a:rPr lang="en-US" sz="2000" b="1" dirty="0" smtClean="0"/>
              <a:t>=k</a:t>
            </a:r>
            <a:r>
              <a:rPr lang="en-US" sz="2000" b="1" baseline="-25000" dirty="0" smtClean="0"/>
              <a:t>1T</a:t>
            </a:r>
            <a:r>
              <a:rPr lang="en-US" sz="2000" b="1" dirty="0" smtClean="0"/>
              <a:t>-k</a:t>
            </a:r>
            <a:r>
              <a:rPr lang="en-US" sz="2000" b="1" baseline="-25000" dirty="0" smtClean="0"/>
              <a:t>2T</a:t>
            </a:r>
            <a:r>
              <a:rPr lang="en-US" sz="2000" b="1" dirty="0" smtClean="0"/>
              <a:t> .ne.0</a:t>
            </a:r>
            <a:endParaRPr lang="en-IN" sz="2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18063" y="3800475"/>
          <a:ext cx="4249737" cy="1922463"/>
        </p:xfrm>
        <a:graphic>
          <a:graphicData uri="http://schemas.openxmlformats.org/presentationml/2006/ole">
            <p:oleObj spid="_x0000_s50177" name="Equation" r:id="rId4" imgW="2806560" imgH="1269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572000" cy="33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76578"/>
            <a:ext cx="4107732" cy="29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29200" y="9144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pre-equilibrium contributions are easier identified at large </a:t>
            </a:r>
            <a:r>
              <a:rPr lang="en-US" b="1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b="1" baseline="-25000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b="1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window of opportunity above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b="1" baseline="-2500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b="1" baseline="-25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2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GeV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Blip>
                <a:blip r:embed="rId4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Blip>
                <a:blip r:embed="rId4"/>
              </a:buBlip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 1 </a:t>
            </a:r>
            <a:r>
              <a:rPr lang="en-US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GeV</a:t>
            </a:r>
            <a:r>
              <a:rPr 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need to take thermal contributions into account.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962400"/>
            <a:ext cx="3657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5"/>
              </a:buBlip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 emission time in the PCM, 90% of photons before 0.3 fm/c </a:t>
            </a:r>
          </a:p>
          <a:p>
            <a:pPr>
              <a:buBlip>
                <a:blip r:embed="rId5"/>
              </a:buBlip>
            </a:pP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Blip>
                <a:blip r:embed="rId5"/>
              </a:buBlip>
            </a:pPr>
            <a:r>
              <a:rPr lang="en-U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hydrodynamic calculation with τ</a:t>
            </a:r>
            <a:r>
              <a:rPr lang="en-US" sz="2000" b="1" baseline="-25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r>
              <a:rPr lang="en-U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=0.3 fm/c allows for a smooth continuation of emission rate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6477000"/>
            <a:ext cx="4419600" cy="33855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Bass, Mueller, &amp; DKS, PRL 93 (2004) 16230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 l="909" t="13529" r="10000" b="6470"/>
          <a:stretch>
            <a:fillRect/>
          </a:stretch>
        </p:blipFill>
        <p:spPr bwMode="auto">
          <a:xfrm>
            <a:off x="127747" y="381000"/>
            <a:ext cx="867559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 l="-707" t="11176" r="8889" b="4118"/>
          <a:stretch>
            <a:fillRect/>
          </a:stretch>
        </p:blipFill>
        <p:spPr bwMode="auto">
          <a:xfrm>
            <a:off x="381000" y="533400"/>
            <a:ext cx="812376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800" y="152400"/>
            <a:ext cx="7772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Outward correlation function of thermal photons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200A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GeV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Au+Au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collision at RHIC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/>
          <a:srcRect l="2849" t="10088" r="14514" b="5170"/>
          <a:stretch>
            <a:fillRect/>
          </a:stretch>
        </p:blipFill>
        <p:spPr bwMode="auto">
          <a:xfrm>
            <a:off x="798287" y="1219200"/>
            <a:ext cx="7659913" cy="5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3886200" cy="8583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3048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In-medium photon self energy:                </a:t>
            </a:r>
          </a:p>
          <a:p>
            <a:r>
              <a:rPr lang="en-US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Directly related to the in-medium vector spectral densities!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2895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657600" y="499408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Direct photons are penetrating probes for the bulk matter produced in nuclear collisions, as they do not interact strongly. They have a large mean free path.</a:t>
            </a:r>
          </a:p>
        </p:txBody>
      </p:sp>
      <p:grpSp>
        <p:nvGrpSpPr>
          <p:cNvPr id="7" name="Group 34"/>
          <p:cNvGrpSpPr>
            <a:grpSpLocks noChangeAspect="1"/>
          </p:cNvGrpSpPr>
          <p:nvPr/>
        </p:nvGrpSpPr>
        <p:grpSpPr>
          <a:xfrm>
            <a:off x="5562600" y="4267200"/>
            <a:ext cx="3432420" cy="2286000"/>
            <a:chOff x="1498467" y="1624966"/>
            <a:chExt cx="6129115" cy="385797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328495" y="3921386"/>
              <a:ext cx="2299087" cy="46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hadronic phase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531834" y="4974814"/>
              <a:ext cx="5235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775689" y="2535830"/>
              <a:ext cx="3000711" cy="2942871"/>
            </a:xfrm>
            <a:custGeom>
              <a:avLst/>
              <a:gdLst/>
              <a:ahLst/>
              <a:cxnLst>
                <a:cxn ang="0">
                  <a:pos x="0" y="2160"/>
                </a:cxn>
                <a:cxn ang="0">
                  <a:pos x="2148" y="0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745535" y="2535830"/>
              <a:ext cx="3036328" cy="2942871"/>
            </a:xfrm>
            <a:custGeom>
              <a:avLst/>
              <a:gdLst/>
              <a:ahLst/>
              <a:cxnLst>
                <a:cxn ang="0">
                  <a:pos x="2164" y="2157"/>
                </a:cxn>
                <a:cxn ang="0">
                  <a:pos x="0" y="0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787829" y="2540065"/>
              <a:ext cx="4966311" cy="2045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6" y="994"/>
                </a:cxn>
                <a:cxn ang="0">
                  <a:pos x="1607" y="1497"/>
                </a:cxn>
                <a:cxn ang="0">
                  <a:pos x="1787" y="1620"/>
                </a:cxn>
                <a:cxn ang="0">
                  <a:pos x="1987" y="1661"/>
                </a:cxn>
                <a:cxn ang="0">
                  <a:pos x="2179" y="1620"/>
                </a:cxn>
                <a:cxn ang="0">
                  <a:pos x="2371" y="1494"/>
                </a:cxn>
                <a:cxn ang="0">
                  <a:pos x="2914" y="1019"/>
                </a:cxn>
                <a:cxn ang="0">
                  <a:pos x="3941" y="0"/>
                </a:cxn>
                <a:cxn ang="0">
                  <a:pos x="3765" y="0"/>
                </a:cxn>
                <a:cxn ang="0">
                  <a:pos x="226" y="0"/>
                </a:cxn>
                <a:cxn ang="0">
                  <a:pos x="0" y="0"/>
                </a:cxn>
              </a:cxnLst>
              <a:rect l="0" t="0" r="r" b="b"/>
              <a:pathLst>
                <a:path w="3941" h="1661">
                  <a:moveTo>
                    <a:pt x="0" y="0"/>
                  </a:moveTo>
                  <a:lnTo>
                    <a:pt x="1036" y="994"/>
                  </a:lnTo>
                  <a:lnTo>
                    <a:pt x="1607" y="1497"/>
                  </a:lnTo>
                  <a:lnTo>
                    <a:pt x="1787" y="1620"/>
                  </a:lnTo>
                  <a:cubicBezTo>
                    <a:pt x="1850" y="1647"/>
                    <a:pt x="1922" y="1661"/>
                    <a:pt x="1987" y="1661"/>
                  </a:cubicBezTo>
                  <a:lnTo>
                    <a:pt x="2179" y="1620"/>
                  </a:lnTo>
                  <a:lnTo>
                    <a:pt x="2371" y="1494"/>
                  </a:lnTo>
                  <a:lnTo>
                    <a:pt x="2914" y="1019"/>
                  </a:lnTo>
                  <a:lnTo>
                    <a:pt x="3941" y="0"/>
                  </a:lnTo>
                  <a:lnTo>
                    <a:pt x="3765" y="0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959235" y="2535830"/>
              <a:ext cx="4590109" cy="1714911"/>
            </a:xfrm>
            <a:custGeom>
              <a:avLst/>
              <a:gdLst/>
              <a:ahLst/>
              <a:cxnLst>
                <a:cxn ang="0">
                  <a:pos x="267" y="245"/>
                </a:cxn>
                <a:cxn ang="0">
                  <a:pos x="885" y="821"/>
                </a:cxn>
                <a:cxn ang="0">
                  <a:pos x="1361" y="1180"/>
                </a:cxn>
                <a:cxn ang="0">
                  <a:pos x="1620" y="1347"/>
                </a:cxn>
                <a:cxn ang="0">
                  <a:pos x="1824" y="1392"/>
                </a:cxn>
                <a:cxn ang="0">
                  <a:pos x="2029" y="1339"/>
                </a:cxn>
                <a:cxn ang="0">
                  <a:pos x="2279" y="1205"/>
                </a:cxn>
                <a:cxn ang="0">
                  <a:pos x="2652" y="900"/>
                </a:cxn>
                <a:cxn ang="0">
                  <a:pos x="3372" y="252"/>
                </a:cxn>
                <a:cxn ang="0">
                  <a:pos x="3640" y="3"/>
                </a:cxn>
                <a:cxn ang="0">
                  <a:pos x="3228" y="0"/>
                </a:cxn>
                <a:cxn ang="0">
                  <a:pos x="393" y="3"/>
                </a:cxn>
                <a:cxn ang="0">
                  <a:pos x="0" y="3"/>
                </a:cxn>
                <a:cxn ang="0">
                  <a:pos x="267" y="245"/>
                </a:cxn>
              </a:cxnLst>
              <a:rect l="0" t="0" r="r" b="b"/>
              <a:pathLst>
                <a:path w="3640" h="1393">
                  <a:moveTo>
                    <a:pt x="267" y="245"/>
                  </a:moveTo>
                  <a:lnTo>
                    <a:pt x="885" y="821"/>
                  </a:lnTo>
                  <a:lnTo>
                    <a:pt x="1361" y="1180"/>
                  </a:lnTo>
                  <a:cubicBezTo>
                    <a:pt x="1484" y="1268"/>
                    <a:pt x="1543" y="1312"/>
                    <a:pt x="1620" y="1347"/>
                  </a:cubicBezTo>
                  <a:cubicBezTo>
                    <a:pt x="1697" y="1382"/>
                    <a:pt x="1756" y="1393"/>
                    <a:pt x="1824" y="1392"/>
                  </a:cubicBezTo>
                  <a:lnTo>
                    <a:pt x="2029" y="1339"/>
                  </a:lnTo>
                  <a:lnTo>
                    <a:pt x="2279" y="1205"/>
                  </a:lnTo>
                  <a:lnTo>
                    <a:pt x="2652" y="900"/>
                  </a:lnTo>
                  <a:lnTo>
                    <a:pt x="3372" y="252"/>
                  </a:lnTo>
                  <a:lnTo>
                    <a:pt x="3640" y="3"/>
                  </a:lnTo>
                  <a:lnTo>
                    <a:pt x="3228" y="0"/>
                  </a:lnTo>
                  <a:lnTo>
                    <a:pt x="393" y="3"/>
                  </a:lnTo>
                  <a:lnTo>
                    <a:pt x="0" y="3"/>
                  </a:lnTo>
                  <a:lnTo>
                    <a:pt x="267" y="245"/>
                  </a:lnTo>
                  <a:close/>
                </a:path>
              </a:pathLst>
            </a:custGeom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544685" y="2535830"/>
              <a:ext cx="3521606" cy="1139039"/>
            </a:xfrm>
            <a:custGeom>
              <a:avLst/>
              <a:gdLst/>
              <a:ahLst/>
              <a:cxnLst>
                <a:cxn ang="0">
                  <a:pos x="209" y="204"/>
                </a:cxn>
                <a:cxn ang="0">
                  <a:pos x="551" y="504"/>
                </a:cxn>
                <a:cxn ang="0">
                  <a:pos x="927" y="738"/>
                </a:cxn>
                <a:cxn ang="0">
                  <a:pos x="1177" y="871"/>
                </a:cxn>
                <a:cxn ang="0">
                  <a:pos x="1390" y="924"/>
                </a:cxn>
                <a:cxn ang="0">
                  <a:pos x="1612" y="880"/>
                </a:cxn>
                <a:cxn ang="0">
                  <a:pos x="1829" y="771"/>
                </a:cxn>
                <a:cxn ang="0">
                  <a:pos x="2188" y="537"/>
                </a:cxn>
                <a:cxn ang="0">
                  <a:pos x="2530" y="252"/>
                </a:cxn>
                <a:cxn ang="0">
                  <a:pos x="2794" y="0"/>
                </a:cxn>
                <a:cxn ang="0">
                  <a:pos x="0" y="3"/>
                </a:cxn>
                <a:cxn ang="0">
                  <a:pos x="209" y="204"/>
                </a:cxn>
              </a:cxnLst>
              <a:rect l="0" t="0" r="r" b="b"/>
              <a:pathLst>
                <a:path w="2794" h="925">
                  <a:moveTo>
                    <a:pt x="209" y="204"/>
                  </a:moveTo>
                  <a:lnTo>
                    <a:pt x="551" y="504"/>
                  </a:lnTo>
                  <a:lnTo>
                    <a:pt x="927" y="738"/>
                  </a:lnTo>
                  <a:cubicBezTo>
                    <a:pt x="1031" y="799"/>
                    <a:pt x="1100" y="840"/>
                    <a:pt x="1177" y="871"/>
                  </a:cubicBezTo>
                  <a:cubicBezTo>
                    <a:pt x="1254" y="902"/>
                    <a:pt x="1318" y="923"/>
                    <a:pt x="1390" y="924"/>
                  </a:cubicBezTo>
                  <a:cubicBezTo>
                    <a:pt x="1462" y="925"/>
                    <a:pt x="1539" y="905"/>
                    <a:pt x="1612" y="880"/>
                  </a:cubicBezTo>
                  <a:cubicBezTo>
                    <a:pt x="1685" y="855"/>
                    <a:pt x="1733" y="828"/>
                    <a:pt x="1829" y="771"/>
                  </a:cubicBezTo>
                  <a:lnTo>
                    <a:pt x="2188" y="537"/>
                  </a:lnTo>
                  <a:lnTo>
                    <a:pt x="2530" y="252"/>
                  </a:lnTo>
                  <a:lnTo>
                    <a:pt x="2794" y="0"/>
                  </a:lnTo>
                  <a:lnTo>
                    <a:pt x="0" y="3"/>
                  </a:lnTo>
                  <a:lnTo>
                    <a:pt x="209" y="204"/>
                  </a:lnTo>
                  <a:close/>
                </a:path>
              </a:pathLst>
            </a:custGeom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007703" y="2529479"/>
              <a:ext cx="2537693" cy="637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7" y="250"/>
                </a:cxn>
                <a:cxn ang="0">
                  <a:pos x="659" y="426"/>
                </a:cxn>
                <a:cxn ang="0">
                  <a:pos x="1018" y="517"/>
                </a:cxn>
                <a:cxn ang="0">
                  <a:pos x="1360" y="451"/>
                </a:cxn>
                <a:cxn ang="0">
                  <a:pos x="1711" y="267"/>
                </a:cxn>
                <a:cxn ang="0">
                  <a:pos x="2012" y="8"/>
                </a:cxn>
                <a:cxn ang="0">
                  <a:pos x="0" y="0"/>
                </a:cxn>
              </a:cxnLst>
              <a:rect l="0" t="0" r="r" b="b"/>
              <a:pathLst>
                <a:path w="2012" h="517">
                  <a:moveTo>
                    <a:pt x="0" y="0"/>
                  </a:moveTo>
                  <a:lnTo>
                    <a:pt x="367" y="250"/>
                  </a:lnTo>
                  <a:lnTo>
                    <a:pt x="659" y="426"/>
                  </a:lnTo>
                  <a:lnTo>
                    <a:pt x="1018" y="517"/>
                  </a:lnTo>
                  <a:lnTo>
                    <a:pt x="1360" y="451"/>
                  </a:lnTo>
                  <a:lnTo>
                    <a:pt x="1711" y="267"/>
                  </a:lnTo>
                  <a:lnTo>
                    <a:pt x="20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6863"/>
              </a:schemeClr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4309941" y="1926084"/>
              <a:ext cx="0" cy="35568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4467990" y="2366456"/>
              <a:ext cx="122433" cy="768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3984938" y="2326230"/>
              <a:ext cx="120207" cy="165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3559763" y="2326230"/>
              <a:ext cx="365072" cy="1949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 flipV="1">
              <a:off x="3742299" y="2207668"/>
              <a:ext cx="120207" cy="1005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4650526" y="2385511"/>
              <a:ext cx="180310" cy="709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5073475" y="2326230"/>
              <a:ext cx="242639" cy="590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844192" y="2332582"/>
              <a:ext cx="242639" cy="709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498467" y="3939748"/>
              <a:ext cx="1629282" cy="46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dirty="0" err="1">
                  <a:solidFill>
                    <a:srgbClr val="FF0000"/>
                  </a:solidFill>
                  <a:latin typeface="Comic Sans MS" pitchFamily="66" charset="0"/>
                </a:rPr>
                <a:t>qgp</a:t>
              </a:r>
              <a:r>
                <a:rPr lang="en-US" sz="1200" b="1" dirty="0">
                  <a:solidFill>
                    <a:srgbClr val="FF0000"/>
                  </a:solidFill>
                  <a:latin typeface="Comic Sans MS" pitchFamily="66" charset="0"/>
                </a:rPr>
                <a:t> phase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057893" y="4396825"/>
              <a:ext cx="1964185" cy="46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rgbClr val="FF7C80"/>
                  </a:solidFill>
                  <a:latin typeface="Comic Sans MS" pitchFamily="66" charset="0"/>
                </a:rPr>
                <a:t>mixed phase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027738" y="4771566"/>
              <a:ext cx="1175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rot="14328544">
              <a:off x="4709659" y="4108836"/>
              <a:ext cx="914619" cy="2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rot="13646980" flipH="1">
              <a:off x="4997859" y="3429816"/>
              <a:ext cx="1041649" cy="64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745534" y="4365068"/>
              <a:ext cx="2081544" cy="70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50" b="1" dirty="0">
                  <a:solidFill>
                    <a:srgbClr val="990000"/>
                  </a:solidFill>
                  <a:latin typeface="Comic Sans MS" pitchFamily="66" charset="0"/>
                </a:rPr>
                <a:t>pre-equilibrium</a:t>
              </a:r>
            </a:p>
            <a:p>
              <a:pPr eaLnBrk="1" hangingPunct="1"/>
              <a:r>
                <a:rPr lang="en-US" sz="1050" b="1" dirty="0">
                  <a:solidFill>
                    <a:srgbClr val="990000"/>
                  </a:solidFill>
                  <a:latin typeface="Comic Sans MS" pitchFamily="66" charset="0"/>
                </a:rPr>
                <a:t>     phase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134588" y="4060195"/>
              <a:ext cx="641102" cy="203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630490" y="1624966"/>
              <a:ext cx="2914505" cy="46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freeze-out surface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rot="1204967" flipH="1">
              <a:off x="5378443" y="2230957"/>
              <a:ext cx="106850" cy="508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096240" y="2027709"/>
              <a:ext cx="106850" cy="2642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6446946" y="4974814"/>
              <a:ext cx="365072" cy="33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CC0000"/>
                  </a:solidFill>
                  <a:latin typeface="Comic Sans MS" pitchFamily="66" charset="0"/>
                </a:rPr>
                <a:t>z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4309941" y="1926084"/>
              <a:ext cx="311647" cy="33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CC0000"/>
                  </a:solidFill>
                  <a:latin typeface="Clarendon Condensed" pitchFamily="18" charset="0"/>
                </a:rPr>
                <a:t>t</a:t>
              </a:r>
            </a:p>
          </p:txBody>
        </p:sp>
      </p:grpSp>
      <p:sp>
        <p:nvSpPr>
          <p:cNvPr id="36" name="Rounded Rectangular Callout 35"/>
          <p:cNvSpPr/>
          <p:nvPr/>
        </p:nvSpPr>
        <p:spPr>
          <a:xfrm>
            <a:off x="304800" y="4876800"/>
            <a:ext cx="4648200" cy="1804749"/>
          </a:xfrm>
          <a:prstGeom prst="wedgeRoundRectCallout">
            <a:avLst>
              <a:gd name="adj1" fmla="val 64309"/>
              <a:gd name="adj2" fmla="val -34995"/>
              <a:gd name="adj3" fmla="val 16667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Penetrating probes: </a:t>
            </a:r>
            <a:r>
              <a:rPr lang="en-US" sz="2000" b="1" dirty="0" smtClean="0">
                <a:solidFill>
                  <a:srgbClr val="0070C0"/>
                </a:solidFill>
              </a:rPr>
              <a:t>emitted at all stages </a:t>
            </a:r>
          </a:p>
          <a:p>
            <a:r>
              <a:rPr lang="en-US" sz="2000" b="1" dirty="0" smtClean="0"/>
              <a:t>then </a:t>
            </a:r>
            <a:r>
              <a:rPr lang="en-US" sz="2000" b="1" dirty="0" smtClean="0">
                <a:solidFill>
                  <a:srgbClr val="0070C0"/>
                </a:solidFill>
              </a:rPr>
              <a:t>survive</a:t>
            </a:r>
            <a:r>
              <a:rPr lang="en-US" sz="2000" b="1" dirty="0" smtClean="0"/>
              <a:t> unscathed ( </a:t>
            </a:r>
            <a:r>
              <a:rPr lang="en-US" sz="2000" b="1" dirty="0" err="1" smtClean="0">
                <a:solidFill>
                  <a:srgbClr val="C00000"/>
                </a:solidFill>
              </a:rPr>
              <a:t>α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</a:rPr>
              <a:t>&lt;&lt; </a:t>
            </a:r>
            <a:r>
              <a:rPr lang="en-US" sz="2000" b="1" dirty="0" err="1" smtClean="0">
                <a:solidFill>
                  <a:srgbClr val="C00000"/>
                </a:solidFill>
              </a:rPr>
              <a:t>α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s</a:t>
            </a:r>
            <a:r>
              <a:rPr lang="en-US" sz="2000" b="1" dirty="0" smtClean="0"/>
              <a:t>).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“Historians” of the heavy ion collision: </a:t>
            </a:r>
          </a:p>
          <a:p>
            <a:r>
              <a:rPr lang="en-US" sz="2000" b="1" dirty="0" smtClean="0"/>
              <a:t>encode all sub-processes at all times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76800" y="2743200"/>
            <a:ext cx="4191000" cy="3124200"/>
          </a:xfrm>
          <a:prstGeom prst="roundRect">
            <a:avLst/>
          </a:prstGeom>
          <a:gradFill flip="none" rotWithShape="1">
            <a:gsLst>
              <a:gs pos="0">
                <a:srgbClr val="89CFFF">
                  <a:tint val="66000"/>
                  <a:satMod val="160000"/>
                </a:srgbClr>
              </a:gs>
              <a:gs pos="50000">
                <a:srgbClr val="89CFFF">
                  <a:tint val="44500"/>
                  <a:satMod val="160000"/>
                </a:srgbClr>
              </a:gs>
              <a:gs pos="100000">
                <a:srgbClr val="89CFFF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381000"/>
            <a:ext cx="3733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outward, sideward, and longitudinal correlation functions for thermal photons produced in central collision of gold nuclei at RHIC taking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en-US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= 0.2 fm/c. Symbols denote the results of the calculation, while the curves denote the fits.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4557231" cy="64008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2819400"/>
            <a:ext cx="3532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Correlation function in the two 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phases can be approximated as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57800" y="3733800"/>
          <a:ext cx="3352803" cy="609600"/>
        </p:xfrm>
        <a:graphic>
          <a:graphicData uri="http://schemas.openxmlformats.org/presentationml/2006/ole">
            <p:oleObj spid="_x0000_s45058" name="Equation" r:id="rId4" imgW="1396800" imgH="2538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38713" y="4953000"/>
          <a:ext cx="3976687" cy="609600"/>
        </p:xfrm>
        <a:graphic>
          <a:graphicData uri="http://schemas.openxmlformats.org/presentationml/2006/ole">
            <p:oleObj spid="_x0000_s45059" name="Equation" r:id="rId5" imgW="1739880" imgH="266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4572000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where,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867400"/>
            <a:ext cx="431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=out, side, and long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= quark matter (Q) or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hadronic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matter (H)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519446"/>
            <a:ext cx="449580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 and R.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Chatterjee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arXiv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0907.1360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29200" y="2971800"/>
            <a:ext cx="3886200" cy="1066800"/>
          </a:xfrm>
          <a:prstGeom prst="roundRect">
            <a:avLst/>
          </a:prstGeom>
          <a:solidFill>
            <a:srgbClr val="CCCC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029200" y="1066800"/>
            <a:ext cx="2514600" cy="838200"/>
          </a:xfrm>
          <a:prstGeom prst="roundRect">
            <a:avLst/>
          </a:prstGeom>
          <a:gradFill flip="none" rotWithShape="1">
            <a:gsLst>
              <a:gs pos="0">
                <a:srgbClr val="89CFFF">
                  <a:tint val="66000"/>
                  <a:satMod val="160000"/>
                </a:srgbClr>
              </a:gs>
              <a:gs pos="50000">
                <a:srgbClr val="89CFFF">
                  <a:tint val="44500"/>
                  <a:satMod val="160000"/>
                </a:srgbClr>
              </a:gs>
              <a:gs pos="100000">
                <a:srgbClr val="89CF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455723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28600"/>
            <a:ext cx="385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=out, side, and long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= quark matter (Q) or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hadronic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matter (H)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72063" y="1066800"/>
          <a:ext cx="2667000" cy="762000"/>
        </p:xfrm>
        <a:graphic>
          <a:graphicData uri="http://schemas.openxmlformats.org/presentationml/2006/ole">
            <p:oleObj spid="_x0000_s64516" name="Equation" r:id="rId4" imgW="168876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5400" y="2057400"/>
            <a:ext cx="296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final correlation function </a:t>
            </a:r>
          </a:p>
          <a:p>
            <a:r>
              <a:rPr lang="en-US" dirty="0" smtClean="0"/>
              <a:t>can be approximated as:</a:t>
            </a:r>
            <a:endParaRPr lang="en-US" dirty="0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029200" y="3124200"/>
          <a:ext cx="3932237" cy="914400"/>
        </p:xfrm>
        <a:graphic>
          <a:graphicData uri="http://schemas.openxmlformats.org/presentationml/2006/ole">
            <p:oleObj spid="_x0000_s64517" name="Equation" r:id="rId5" imgW="2184120" imgH="5079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4114800"/>
            <a:ext cx="308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stands for the space-time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separation of the two sources.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5029200"/>
            <a:ext cx="35052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R</a:t>
            </a:r>
            <a:r>
              <a:rPr lang="pt-BR" b="1" baseline="-25000" dirty="0" smtClean="0"/>
              <a:t>o,Q</a:t>
            </a:r>
            <a:r>
              <a:rPr lang="pt-BR" b="1" dirty="0" smtClean="0"/>
              <a:t> = 2.8, R</a:t>
            </a:r>
            <a:r>
              <a:rPr lang="pt-BR" b="1" baseline="-25000" dirty="0" smtClean="0"/>
              <a:t>o,H</a:t>
            </a:r>
            <a:r>
              <a:rPr lang="pt-BR" b="1" dirty="0" smtClean="0"/>
              <a:t> = 7.0, </a:t>
            </a:r>
            <a:r>
              <a:rPr lang="pt-BR" b="1" dirty="0" smtClean="0">
                <a:latin typeface="Symbol" pitchFamily="18" charset="2"/>
              </a:rPr>
              <a:t>D</a:t>
            </a:r>
            <a:r>
              <a:rPr lang="pt-BR" b="1" dirty="0" smtClean="0"/>
              <a:t>R</a:t>
            </a:r>
            <a:r>
              <a:rPr lang="pt-BR" b="1" baseline="-25000" dirty="0" smtClean="0"/>
              <a:t>o</a:t>
            </a:r>
            <a:r>
              <a:rPr lang="pt-BR" b="1" dirty="0" smtClean="0"/>
              <a:t> =12.3,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R</a:t>
            </a:r>
            <a:r>
              <a:rPr lang="pt-BR" b="1" baseline="-25000" dirty="0" smtClean="0"/>
              <a:t>s,Q</a:t>
            </a:r>
            <a:r>
              <a:rPr lang="pt-BR" b="1" dirty="0" smtClean="0"/>
              <a:t> ≈ R</a:t>
            </a:r>
            <a:r>
              <a:rPr lang="pt-BR" b="1" baseline="-25000" dirty="0" smtClean="0"/>
              <a:t>s,H</a:t>
            </a:r>
            <a:r>
              <a:rPr lang="pt-BR" b="1" dirty="0" smtClean="0"/>
              <a:t> = 2.8, </a:t>
            </a:r>
            <a:r>
              <a:rPr lang="pt-BR" b="1" dirty="0" smtClean="0">
                <a:latin typeface="Symbol" pitchFamily="18" charset="2"/>
              </a:rPr>
              <a:t>D</a:t>
            </a:r>
            <a:r>
              <a:rPr lang="pt-BR" b="1" dirty="0" smtClean="0"/>
              <a:t>R</a:t>
            </a:r>
            <a:r>
              <a:rPr lang="pt-BR" b="1" baseline="-25000" dirty="0" smtClean="0"/>
              <a:t>s</a:t>
            </a:r>
            <a:r>
              <a:rPr lang="pt-BR" b="1" dirty="0" smtClean="0"/>
              <a:t> ≈ 0.,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R</a:t>
            </a:r>
            <a:r>
              <a:rPr lang="pt-BR" b="1" baseline="-25000" dirty="0" smtClean="0"/>
              <a:t>ℓ,Q</a:t>
            </a:r>
            <a:r>
              <a:rPr lang="pt-BR" b="1" dirty="0" smtClean="0"/>
              <a:t> = 0.3, R</a:t>
            </a:r>
            <a:r>
              <a:rPr lang="pt-BR" b="1" baseline="-25000" dirty="0" smtClean="0"/>
              <a:t>ℓ,H</a:t>
            </a:r>
            <a:r>
              <a:rPr lang="pt-BR" b="1" dirty="0" smtClean="0"/>
              <a:t> = 1.8, </a:t>
            </a:r>
            <a:r>
              <a:rPr lang="pt-BR" b="1" dirty="0" smtClean="0">
                <a:latin typeface="Symbol" pitchFamily="18" charset="2"/>
              </a:rPr>
              <a:t>D</a:t>
            </a:r>
            <a:r>
              <a:rPr lang="pt-BR" b="1" dirty="0" smtClean="0"/>
              <a:t>R</a:t>
            </a:r>
            <a:r>
              <a:rPr lang="pt-BR" b="1" baseline="-25000" dirty="0" smtClean="0"/>
              <a:t>ℓ</a:t>
            </a:r>
            <a:r>
              <a:rPr lang="pt-BR" b="1" dirty="0" smtClean="0"/>
              <a:t> ≈ 0.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(all values are in fm.)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477000"/>
            <a:ext cx="449580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 and R.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Chatterjee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arXiv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0907.1360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64508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5000" y="601980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DKS and R.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Chatterjee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arXiv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: 0907.1360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3733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outward, sideward, and longitudinal correlation functions for thermal photons produced in central collision of lead nuclei at LHC taking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en-US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= 0.2 fm/c. Symbols denote the results of the calculation, while the curves denote the fits.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56132" t="36967" r="7921" b="47595"/>
          <a:stretch>
            <a:fillRect/>
          </a:stretch>
        </p:blipFill>
        <p:spPr bwMode="auto">
          <a:xfrm>
            <a:off x="5453743" y="3124200"/>
            <a:ext cx="30044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 b="66133"/>
          <a:stretch>
            <a:fillRect/>
          </a:stretch>
        </p:blipFill>
        <p:spPr bwMode="auto">
          <a:xfrm>
            <a:off x="762000" y="457200"/>
            <a:ext cx="3962400" cy="2843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6524"/>
          <a:stretch>
            <a:fillRect/>
          </a:stretch>
        </p:blipFill>
        <p:spPr bwMode="auto">
          <a:xfrm>
            <a:off x="4800600" y="457200"/>
            <a:ext cx="397405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3315" b="33314"/>
          <a:stretch>
            <a:fillRect/>
          </a:stretch>
        </p:blipFill>
        <p:spPr bwMode="auto">
          <a:xfrm>
            <a:off x="762000" y="3505200"/>
            <a:ext cx="3986593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19800" y="4495800"/>
            <a:ext cx="2186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</a:rPr>
              <a:t>RHIC</a:t>
            </a:r>
            <a:endParaRPr lang="en-IN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 preferRelativeResize="0">
            <a:picLocks noChangeArrowheads="1"/>
          </p:cNvPicPr>
          <p:nvPr/>
        </p:nvPicPr>
        <p:blipFill>
          <a:blip r:embed="rId2" cstate="print"/>
          <a:srcRect r="-794" b="66667"/>
          <a:stretch>
            <a:fillRect/>
          </a:stretch>
        </p:blipFill>
        <p:spPr bwMode="auto">
          <a:xfrm>
            <a:off x="609600" y="609600"/>
            <a:ext cx="3886200" cy="2990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" name="Picture 15"/>
          <p:cNvPicPr preferRelativeResize="0">
            <a:picLocks noChangeArrowheads="1"/>
          </p:cNvPicPr>
          <p:nvPr/>
        </p:nvPicPr>
        <p:blipFill>
          <a:blip r:embed="rId2" cstate="print"/>
          <a:srcRect t="33334" r="-794" b="33333"/>
          <a:stretch>
            <a:fillRect/>
          </a:stretch>
        </p:blipFill>
        <p:spPr bwMode="auto">
          <a:xfrm>
            <a:off x="4724400" y="609600"/>
            <a:ext cx="3962400" cy="29718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15"/>
          <p:cNvPicPr preferRelativeResize="0">
            <a:picLocks noChangeArrowheads="1"/>
          </p:cNvPicPr>
          <p:nvPr/>
        </p:nvPicPr>
        <p:blipFill>
          <a:blip r:embed="rId2" cstate="print"/>
          <a:srcRect t="66667"/>
          <a:stretch>
            <a:fillRect/>
          </a:stretch>
        </p:blipFill>
        <p:spPr bwMode="auto">
          <a:xfrm>
            <a:off x="609600" y="3733800"/>
            <a:ext cx="3886200" cy="2895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34000" y="4648200"/>
            <a:ext cx="2186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</a:rPr>
              <a:t>RHIC</a:t>
            </a:r>
            <a:endParaRPr lang="en-IN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 preferRelativeResize="0">
            <a:picLocks noChangeArrowheads="1"/>
          </p:cNvPicPr>
          <p:nvPr/>
        </p:nvPicPr>
        <p:blipFill>
          <a:blip r:embed="rId2" cstate="print"/>
          <a:srcRect b="66667"/>
          <a:stretch>
            <a:fillRect/>
          </a:stretch>
        </p:blipFill>
        <p:spPr bwMode="auto">
          <a:xfrm>
            <a:off x="685800" y="533400"/>
            <a:ext cx="3657600" cy="29718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16"/>
          <p:cNvPicPr preferRelativeResize="0">
            <a:picLocks noChangeArrowheads="1"/>
          </p:cNvPicPr>
          <p:nvPr/>
        </p:nvPicPr>
        <p:blipFill>
          <a:blip r:embed="rId2" cstate="print"/>
          <a:srcRect t="33334" b="33333"/>
          <a:stretch>
            <a:fillRect/>
          </a:stretch>
        </p:blipFill>
        <p:spPr bwMode="auto">
          <a:xfrm>
            <a:off x="4572000" y="533400"/>
            <a:ext cx="3657600" cy="29718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icture 16"/>
          <p:cNvPicPr preferRelativeResize="0">
            <a:picLocks noChangeArrowheads="1"/>
          </p:cNvPicPr>
          <p:nvPr/>
        </p:nvPicPr>
        <p:blipFill>
          <a:blip r:embed="rId2" cstate="print"/>
          <a:srcRect t="66667"/>
          <a:stretch>
            <a:fillRect/>
          </a:stretch>
        </p:blipFill>
        <p:spPr bwMode="auto">
          <a:xfrm>
            <a:off x="685800" y="3733800"/>
            <a:ext cx="3657600" cy="2819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6019800" y="4495800"/>
            <a:ext cx="2186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</a:rPr>
              <a:t>RHIC</a:t>
            </a:r>
            <a:endParaRPr lang="en-IN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b="66383"/>
          <a:stretch>
            <a:fillRect/>
          </a:stretch>
        </p:blipFill>
        <p:spPr bwMode="auto">
          <a:xfrm>
            <a:off x="76200" y="304800"/>
            <a:ext cx="4343401" cy="3075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 t="33408" b="33183"/>
          <a:stretch>
            <a:fillRect/>
          </a:stretch>
        </p:blipFill>
        <p:spPr bwMode="auto">
          <a:xfrm>
            <a:off x="4495799" y="304800"/>
            <a:ext cx="431328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66592"/>
          <a:stretch>
            <a:fillRect/>
          </a:stretch>
        </p:blipFill>
        <p:spPr bwMode="auto">
          <a:xfrm>
            <a:off x="76200" y="3429000"/>
            <a:ext cx="4343400" cy="3015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4495800"/>
            <a:ext cx="1802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</a:rPr>
              <a:t>LHC</a:t>
            </a:r>
            <a:endParaRPr lang="en-IN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 b="66916"/>
          <a:stretch>
            <a:fillRect/>
          </a:stretch>
        </p:blipFill>
        <p:spPr bwMode="auto">
          <a:xfrm>
            <a:off x="381000" y="609600"/>
            <a:ext cx="411479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33084" b="32871"/>
          <a:stretch>
            <a:fillRect/>
          </a:stretch>
        </p:blipFill>
        <p:spPr bwMode="auto">
          <a:xfrm>
            <a:off x="4648200" y="609600"/>
            <a:ext cx="4191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6916"/>
          <a:stretch>
            <a:fillRect/>
          </a:stretch>
        </p:blipFill>
        <p:spPr bwMode="auto">
          <a:xfrm>
            <a:off x="381000" y="3810000"/>
            <a:ext cx="4114800" cy="2747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4495800"/>
            <a:ext cx="1802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</a:rPr>
              <a:t>LHC</a:t>
            </a:r>
            <a:endParaRPr lang="en-IN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t="66334"/>
          <a:stretch>
            <a:fillRect/>
          </a:stretch>
        </p:blipFill>
        <p:spPr bwMode="auto">
          <a:xfrm>
            <a:off x="457200" y="3505200"/>
            <a:ext cx="4114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32564" b="33666"/>
          <a:stretch>
            <a:fillRect/>
          </a:stretch>
        </p:blipFill>
        <p:spPr bwMode="auto">
          <a:xfrm>
            <a:off x="4724400" y="381000"/>
            <a:ext cx="413132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66230"/>
          <a:stretch>
            <a:fillRect/>
          </a:stretch>
        </p:blipFill>
        <p:spPr bwMode="auto">
          <a:xfrm>
            <a:off x="457200" y="381000"/>
            <a:ext cx="413132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4495800"/>
            <a:ext cx="1802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</a:rPr>
              <a:t>LHC</a:t>
            </a:r>
            <a:endParaRPr lang="en-IN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19800" cy="4800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632987" cy="483989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 dependence of the outward correlation function @RHIC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-3571" t="23810" r="28571" b="-1190"/>
          <a:stretch>
            <a:fillRect/>
          </a:stretch>
        </p:blipFill>
        <p:spPr bwMode="auto">
          <a:xfrm>
            <a:off x="76200" y="16764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89154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Direct Photons</a:t>
            </a:r>
          </a:p>
          <a:p>
            <a:pPr algn="ctr"/>
            <a:r>
              <a:rPr lang="en-US" sz="40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 Sources – Different Slopes</a:t>
            </a:r>
            <a:endParaRPr lang="en-US" sz="40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630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Rate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752600"/>
            <a:ext cx="327660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Photons are result of convolutions of the emissions from the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entire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history of the nuclear collision, so we need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rates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and a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model for evolution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.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olas" pitchFamily="49" charset="0"/>
              </a:rPr>
              <a:t> </a:t>
            </a:r>
            <a:endParaRPr 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7818" y="4876800"/>
            <a:ext cx="2509982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Hydrodynamics.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Cascades.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Fire-balls.</a:t>
            </a:r>
          </a:p>
          <a:p>
            <a:pPr>
              <a:buSzPct val="80000"/>
              <a:buBlip>
                <a:blip r:embed="rId3"/>
              </a:buBlip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Cascade+Hydro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88720"/>
            <a:ext cx="5149018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76200"/>
            <a:ext cx="8229600" cy="95410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7999">
                <a:schemeClr val="accent3">
                  <a:lumMod val="60000"/>
                  <a:lumOff val="40000"/>
                </a:schemeClr>
              </a:gs>
              <a:gs pos="36000">
                <a:srgbClr val="FAC77D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en-US" sz="2800" b="1" baseline="-25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dependence of the outward and longitudinal correlation functions at RHIC.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3429000"/>
            <a:ext cx="214796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side-ward</a:t>
            </a:r>
          </a:p>
          <a:p>
            <a:r>
              <a:rPr lang="en-US" sz="2400" b="1" dirty="0" smtClean="0"/>
              <a:t>correlation is </a:t>
            </a:r>
          </a:p>
          <a:p>
            <a:r>
              <a:rPr lang="en-US" sz="2400" b="1" dirty="0" smtClean="0"/>
              <a:t>only marginally</a:t>
            </a:r>
          </a:p>
          <a:p>
            <a:r>
              <a:rPr lang="en-US" sz="2400" b="1" dirty="0" smtClean="0"/>
              <a:t>affected and is</a:t>
            </a:r>
          </a:p>
          <a:p>
            <a:r>
              <a:rPr lang="en-US" sz="2400" b="1" dirty="0" smtClean="0"/>
              <a:t>not shown.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524000"/>
            <a:ext cx="2895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DKS and R. </a:t>
            </a:r>
            <a:r>
              <a:rPr lang="en-US" sz="2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Chatterjee</a:t>
            </a:r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Phys. Rev. C 80, 054914 (2009)</a:t>
            </a: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495800" cy="3352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4572000"/>
            <a:ext cx="70866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Transverse momentum dependence of fraction of thermal photons from quark matter (I</a:t>
            </a:r>
            <a:r>
              <a:rPr lang="en-US" sz="2800" b="1" baseline="-250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Q</a:t>
            </a:r>
            <a:r>
              <a:rPr lang="en-US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) and </a:t>
            </a:r>
            <a:r>
              <a:rPr lang="en-US" sz="28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hadronic</a:t>
            </a:r>
            <a:r>
              <a:rPr lang="en-US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matter (I</a:t>
            </a:r>
            <a:r>
              <a:rPr lang="en-US" sz="2800" b="1" baseline="-250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</a:t>
            </a:r>
            <a:r>
              <a:rPr lang="en-US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) at RHIC and LHC energy. </a:t>
            </a:r>
            <a:endParaRPr lang="en-US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/>
          <a:srcRect t="2273" r="1762"/>
          <a:stretch>
            <a:fillRect/>
          </a:stretch>
        </p:blipFill>
        <p:spPr bwMode="auto">
          <a:xfrm>
            <a:off x="4724400" y="457200"/>
            <a:ext cx="424792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3562" t="10088" r="14515" b="6179"/>
          <a:stretch>
            <a:fillRect/>
          </a:stretch>
        </p:blipFill>
        <p:spPr bwMode="auto">
          <a:xfrm>
            <a:off x="527890" y="762000"/>
            <a:ext cx="823511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381000" y="228600"/>
            <a:ext cx="85344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Monte Carlo calculation of intensity correlation</a:t>
            </a:r>
            <a:endParaRPr lang="en-IN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04800" y="914400"/>
            <a:ext cx="8458200" cy="5257800"/>
            <a:chOff x="530" y="547"/>
            <a:chExt cx="4700" cy="3087"/>
          </a:xfrm>
        </p:grpSpPr>
        <p:sp>
          <p:nvSpPr>
            <p:cNvPr id="5" name="Rectangle 66"/>
            <p:cNvSpPr>
              <a:spLocks noChangeArrowheads="1"/>
            </p:cNvSpPr>
            <p:nvPr/>
          </p:nvSpPr>
          <p:spPr bwMode="auto">
            <a:xfrm>
              <a:off x="530" y="547"/>
              <a:ext cx="4700" cy="3087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FF9933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691" y="684"/>
              <a:ext cx="1848" cy="1623"/>
              <a:chOff x="691" y="684"/>
              <a:chExt cx="1848" cy="1623"/>
            </a:xfrm>
          </p:grpSpPr>
          <p:sp>
            <p:nvSpPr>
              <p:cNvPr id="23" name="AutoShape 68"/>
              <p:cNvSpPr>
                <a:spLocks noChangeArrowheads="1"/>
              </p:cNvSpPr>
              <p:nvPr/>
            </p:nvSpPr>
            <p:spPr bwMode="auto">
              <a:xfrm>
                <a:off x="691" y="685"/>
                <a:ext cx="1824" cy="1536"/>
              </a:xfrm>
              <a:prstGeom prst="roundRect">
                <a:avLst>
                  <a:gd name="adj" fmla="val 8528"/>
                </a:avLst>
              </a:prstGeom>
              <a:solidFill>
                <a:srgbClr val="F8F8F8"/>
              </a:solidFill>
              <a:ln w="19080">
                <a:solidFill>
                  <a:srgbClr val="66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9"/>
              <p:cNvGrpSpPr>
                <a:grpSpLocks/>
              </p:cNvGrpSpPr>
              <p:nvPr/>
            </p:nvGrpSpPr>
            <p:grpSpPr bwMode="auto">
              <a:xfrm>
                <a:off x="710" y="684"/>
                <a:ext cx="1623" cy="1623"/>
                <a:chOff x="710" y="684"/>
                <a:chExt cx="1623" cy="1623"/>
              </a:xfrm>
            </p:grpSpPr>
            <p:grpSp>
              <p:nvGrpSpPr>
                <p:cNvPr id="6" name="Group 70"/>
                <p:cNvGrpSpPr>
                  <a:grpSpLocks/>
                </p:cNvGrpSpPr>
                <p:nvPr/>
              </p:nvGrpSpPr>
              <p:grpSpPr bwMode="auto">
                <a:xfrm>
                  <a:off x="710" y="1159"/>
                  <a:ext cx="1466" cy="1148"/>
                  <a:chOff x="710" y="1159"/>
                  <a:chExt cx="1466" cy="1148"/>
                </a:xfrm>
              </p:grpSpPr>
              <p:sp>
                <p:nvSpPr>
                  <p:cNvPr id="46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1498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3366FF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72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1192" y="1641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33CC33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51" y="1505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0000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74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710" y="1159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00080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75"/>
                <p:cNvGrpSpPr>
                  <a:grpSpLocks/>
                </p:cNvGrpSpPr>
                <p:nvPr/>
              </p:nvGrpSpPr>
              <p:grpSpPr bwMode="auto">
                <a:xfrm>
                  <a:off x="865" y="684"/>
                  <a:ext cx="1468" cy="1150"/>
                  <a:chOff x="865" y="684"/>
                  <a:chExt cx="1468" cy="1150"/>
                </a:xfrm>
              </p:grpSpPr>
              <p:sp>
                <p:nvSpPr>
                  <p:cNvPr id="42" name="Freeform 7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865" y="823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3366FF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77"/>
                  <p:cNvSpPr>
                    <a:spLocks noChangeArrowheads="1"/>
                  </p:cNvSpPr>
                  <p:nvPr/>
                </p:nvSpPr>
                <p:spPr bwMode="auto">
                  <a:xfrm rot="2700000" flipH="1" flipV="1">
                    <a:off x="1189" y="678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33CC33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78"/>
                  <p:cNvSpPr>
                    <a:spLocks noChangeArrowheads="1"/>
                  </p:cNvSpPr>
                  <p:nvPr/>
                </p:nvSpPr>
                <p:spPr bwMode="auto">
                  <a:xfrm rot="5400000" flipH="1" flipV="1">
                    <a:off x="1532" y="818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0000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79"/>
                  <p:cNvSpPr>
                    <a:spLocks noChangeArrowheads="1"/>
                  </p:cNvSpPr>
                  <p:nvPr/>
                </p:nvSpPr>
                <p:spPr bwMode="auto">
                  <a:xfrm rot="8100000" flipH="1" flipV="1">
                    <a:off x="1673" y="1162"/>
                    <a:ext cx="660" cy="6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4" y="672"/>
                      </a:cxn>
                      <a:cxn ang="0">
                        <a:pos x="660" y="2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60" h="672">
                        <a:moveTo>
                          <a:pt x="0" y="0"/>
                        </a:moveTo>
                        <a:lnTo>
                          <a:pt x="264" y="672"/>
                        </a:lnTo>
                        <a:lnTo>
                          <a:pt x="660" y="2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00080">
                          <a:alpha val="48999"/>
                        </a:srgbClr>
                      </a:gs>
                    </a:gsLst>
                    <a:lin ang="135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80"/>
              <p:cNvGrpSpPr>
                <a:grpSpLocks/>
              </p:cNvGrpSpPr>
              <p:nvPr/>
            </p:nvGrpSpPr>
            <p:grpSpPr bwMode="auto">
              <a:xfrm>
                <a:off x="854" y="1225"/>
                <a:ext cx="1335" cy="541"/>
                <a:chOff x="854" y="1225"/>
                <a:chExt cx="1335" cy="541"/>
              </a:xfrm>
            </p:grpSpPr>
            <p:sp>
              <p:nvSpPr>
                <p:cNvPr id="35" name="Line 81"/>
                <p:cNvSpPr>
                  <a:spLocks noChangeShapeType="1"/>
                </p:cNvSpPr>
                <p:nvPr/>
              </p:nvSpPr>
              <p:spPr bwMode="auto">
                <a:xfrm>
                  <a:off x="854" y="1225"/>
                  <a:ext cx="1335" cy="539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854" y="1225"/>
                  <a:ext cx="1335" cy="541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Text Box 86"/>
              <p:cNvSpPr txBox="1">
                <a:spLocks noChangeArrowheads="1"/>
              </p:cNvSpPr>
              <p:nvPr/>
            </p:nvSpPr>
            <p:spPr bwMode="auto">
              <a:xfrm>
                <a:off x="1970" y="1495"/>
                <a:ext cx="569" cy="2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70000"/>
                  </a:lnSpc>
                  <a:buClr>
                    <a:srgbClr val="3333CC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reaction</a:t>
                </a:r>
                <a:br>
                  <a:rPr lang="en-US" sz="160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</a:br>
                <a:r>
                  <a:rPr lang="en-US" sz="160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plane</a:t>
                </a:r>
              </a:p>
            </p:txBody>
          </p:sp>
          <p:graphicFrame>
            <p:nvGraphicFramePr>
              <p:cNvPr id="27" name="Object 87"/>
              <p:cNvGraphicFramePr>
                <a:graphicFrameLocks noChangeAspect="1"/>
              </p:cNvGraphicFramePr>
              <p:nvPr/>
            </p:nvGraphicFramePr>
            <p:xfrm>
              <a:off x="1123" y="1045"/>
              <a:ext cx="798" cy="882"/>
            </p:xfrm>
            <a:graphic>
              <a:graphicData uri="http://schemas.openxmlformats.org/presentationml/2006/ole">
                <p:oleObj spid="_x0000_s136194" r:id="rId3" imgW="1267002" imgH="1400000" progId="">
                  <p:embed/>
                </p:oleObj>
              </a:graphicData>
            </a:graphic>
          </p:graphicFrame>
          <p:sp>
            <p:nvSpPr>
              <p:cNvPr id="28" name="Line 88"/>
              <p:cNvSpPr>
                <a:spLocks noChangeShapeType="1"/>
              </p:cNvSpPr>
              <p:nvPr/>
            </p:nvSpPr>
            <p:spPr bwMode="auto">
              <a:xfrm>
                <a:off x="739" y="1490"/>
                <a:ext cx="1728" cy="5"/>
              </a:xfrm>
              <a:prstGeom prst="line">
                <a:avLst/>
              </a:prstGeom>
              <a:noFill/>
              <a:ln w="28440">
                <a:solidFill>
                  <a:srgbClr val="3333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89"/>
              <p:cNvSpPr txBox="1">
                <a:spLocks noChangeArrowheads="1"/>
              </p:cNvSpPr>
              <p:nvPr/>
            </p:nvSpPr>
            <p:spPr bwMode="auto">
              <a:xfrm>
                <a:off x="1950" y="829"/>
                <a:ext cx="288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q</a:t>
                </a:r>
                <a:r>
                  <a:rPr lang="en-US" sz="1600" baseline="-25000" dirty="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out</a:t>
                </a:r>
              </a:p>
            </p:txBody>
          </p:sp>
          <p:sp>
            <p:nvSpPr>
              <p:cNvPr id="30" name="Text Box 90"/>
              <p:cNvSpPr txBox="1">
                <a:spLocks noChangeArrowheads="1"/>
              </p:cNvSpPr>
              <p:nvPr/>
            </p:nvSpPr>
            <p:spPr bwMode="auto">
              <a:xfrm>
                <a:off x="1329" y="829"/>
                <a:ext cx="321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q</a:t>
                </a:r>
                <a:r>
                  <a:rPr lang="en-US" sz="1600" baseline="-2500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side</a:t>
                </a:r>
              </a:p>
            </p:txBody>
          </p:sp>
          <p:sp>
            <p:nvSpPr>
              <p:cNvPr id="31" name="Text Box 91"/>
              <p:cNvSpPr txBox="1">
                <a:spLocks noChangeArrowheads="1"/>
              </p:cNvSpPr>
              <p:nvPr/>
            </p:nvSpPr>
            <p:spPr bwMode="auto">
              <a:xfrm>
                <a:off x="1589" y="685"/>
                <a:ext cx="435" cy="23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q</a:t>
                </a:r>
                <a:r>
                  <a:rPr lang="en-US" sz="1600" baseline="-25000" dirty="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long</a:t>
                </a:r>
                <a:r>
                  <a:rPr lang="en-US" sz="1600" dirty="0">
                    <a:solidFill>
                      <a:srgbClr val="3333CC"/>
                    </a:solidFill>
                    <a:latin typeface="Arial" charset="0"/>
                    <a:ea typeface="DejaVu Sans" charset="0"/>
                    <a:cs typeface="DejaVu Sans" charset="0"/>
                  </a:rPr>
                  <a:t> </a:t>
                </a:r>
                <a:r>
                  <a:rPr lang="en-US" sz="1600" b="1" dirty="0">
                    <a:solidFill>
                      <a:srgbClr val="3333CC"/>
                    </a:solidFill>
                    <a:latin typeface="Wingdings 2" pitchFamily="16" charset="2"/>
                    <a:ea typeface="DejaVu Sans" charset="0"/>
                    <a:cs typeface="DejaVu Sans" charset="0"/>
                  </a:rPr>
                  <a:t></a:t>
                </a:r>
              </a:p>
            </p:txBody>
          </p:sp>
          <p:sp>
            <p:nvSpPr>
              <p:cNvPr id="32" name="Oval 92"/>
              <p:cNvSpPr>
                <a:spLocks noChangeArrowheads="1"/>
              </p:cNvSpPr>
              <p:nvPr/>
            </p:nvSpPr>
            <p:spPr bwMode="auto">
              <a:xfrm rot="19860000">
                <a:off x="1669" y="1117"/>
                <a:ext cx="148" cy="384"/>
              </a:xfrm>
              <a:prstGeom prst="ellipse">
                <a:avLst/>
              </a:prstGeom>
              <a:gradFill rotWithShape="0">
                <a:gsLst>
                  <a:gs pos="0">
                    <a:srgbClr val="75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93"/>
              <p:cNvSpPr>
                <a:spLocks noChangeShapeType="1"/>
              </p:cNvSpPr>
              <p:nvPr/>
            </p:nvSpPr>
            <p:spPr bwMode="auto">
              <a:xfrm flipV="1">
                <a:off x="1741" y="1056"/>
                <a:ext cx="252" cy="254"/>
              </a:xfrm>
              <a:prstGeom prst="line">
                <a:avLst/>
              </a:prstGeom>
              <a:noFill/>
              <a:ln w="38160">
                <a:solidFill>
                  <a:srgbClr val="3333CC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94"/>
              <p:cNvSpPr>
                <a:spLocks noChangeShapeType="1"/>
              </p:cNvSpPr>
              <p:nvPr/>
            </p:nvSpPr>
            <p:spPr bwMode="auto">
              <a:xfrm flipH="1" flipV="1">
                <a:off x="1506" y="1068"/>
                <a:ext cx="236" cy="236"/>
              </a:xfrm>
              <a:prstGeom prst="line">
                <a:avLst/>
              </a:prstGeom>
              <a:noFill/>
              <a:ln w="38160">
                <a:solidFill>
                  <a:srgbClr val="3333CC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" name="Object 95"/>
            <p:cNvGraphicFramePr>
              <a:graphicFrameLocks noChangeAspect="1"/>
            </p:cNvGraphicFramePr>
            <p:nvPr/>
          </p:nvGraphicFramePr>
          <p:xfrm>
            <a:off x="691" y="2298"/>
            <a:ext cx="1991" cy="1272"/>
          </p:xfrm>
          <a:graphic>
            <a:graphicData uri="http://schemas.openxmlformats.org/presentationml/2006/ole">
              <p:oleObj spid="_x0000_s136195" r:id="rId4" imgW="4439270" imgH="3142857" progId="PBrush">
                <p:embed/>
              </p:oleObj>
            </a:graphicData>
          </a:graphic>
        </p:graphicFrame>
        <p:sp>
          <p:nvSpPr>
            <p:cNvPr id="8" name="Oval 96"/>
            <p:cNvSpPr>
              <a:spLocks noChangeArrowheads="1"/>
            </p:cNvSpPr>
            <p:nvPr/>
          </p:nvSpPr>
          <p:spPr bwMode="auto">
            <a:xfrm>
              <a:off x="2603" y="2344"/>
              <a:ext cx="286" cy="452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66FF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7"/>
            <p:cNvSpPr>
              <a:spLocks noChangeArrowheads="1"/>
            </p:cNvSpPr>
            <p:nvPr/>
          </p:nvSpPr>
          <p:spPr bwMode="auto">
            <a:xfrm rot="5400000">
              <a:off x="2630" y="2965"/>
              <a:ext cx="246" cy="479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" name="Object 98"/>
            <p:cNvGraphicFramePr>
              <a:graphicFrameLocks noChangeAspect="1"/>
            </p:cNvGraphicFramePr>
            <p:nvPr/>
          </p:nvGraphicFramePr>
          <p:xfrm>
            <a:off x="4024" y="2208"/>
            <a:ext cx="672" cy="523"/>
          </p:xfrm>
          <a:graphic>
            <a:graphicData uri="http://schemas.openxmlformats.org/presentationml/2006/ole">
              <p:oleObj spid="_x0000_s136196" r:id="rId5" imgW="3809524" imgH="2962689" progId="">
                <p:embed/>
              </p:oleObj>
            </a:graphicData>
          </a:graphic>
        </p:graphicFrame>
        <p:sp>
          <p:nvSpPr>
            <p:cNvPr id="11" name="Text Box 99"/>
            <p:cNvSpPr txBox="1">
              <a:spLocks noChangeArrowheads="1"/>
            </p:cNvSpPr>
            <p:nvPr/>
          </p:nvSpPr>
          <p:spPr bwMode="auto">
            <a:xfrm>
              <a:off x="4167" y="2639"/>
              <a:ext cx="578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Symbol" pitchFamily="16" charset="2"/>
                  <a:ea typeface="DejaVu Sans" charset="0"/>
                  <a:cs typeface="DejaVu Sans" charset="0"/>
                </a:rPr>
                <a:t>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 = 0°</a:t>
              </a:r>
            </a:p>
          </p:txBody>
        </p:sp>
        <p:graphicFrame>
          <p:nvGraphicFramePr>
            <p:cNvPr id="12" name="Object 100"/>
            <p:cNvGraphicFramePr>
              <a:graphicFrameLocks noChangeAspect="1"/>
            </p:cNvGraphicFramePr>
            <p:nvPr/>
          </p:nvGraphicFramePr>
          <p:xfrm>
            <a:off x="3159" y="1146"/>
            <a:ext cx="672" cy="607"/>
          </p:xfrm>
          <a:graphic>
            <a:graphicData uri="http://schemas.openxmlformats.org/presentationml/2006/ole">
              <p:oleObj spid="_x0000_s136197" r:id="rId6" imgW="3809524" imgH="3438095" progId="">
                <p:embed/>
              </p:oleObj>
            </a:graphicData>
          </a:graphic>
        </p:graphicFrame>
        <p:sp>
          <p:nvSpPr>
            <p:cNvPr id="13" name="Text Box 101"/>
            <p:cNvSpPr txBox="1">
              <a:spLocks noChangeArrowheads="1"/>
            </p:cNvSpPr>
            <p:nvPr/>
          </p:nvSpPr>
          <p:spPr bwMode="auto">
            <a:xfrm>
              <a:off x="3784" y="1449"/>
              <a:ext cx="67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Symbol" pitchFamily="16" charset="2"/>
                  <a:ea typeface="DejaVu Sans" charset="0"/>
                  <a:cs typeface="DejaVu Sans" charset="0"/>
                </a:rPr>
                <a:t>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 = 90°</a:t>
              </a:r>
            </a:p>
          </p:txBody>
        </p:sp>
        <p:sp>
          <p:nvSpPr>
            <p:cNvPr id="14" name="Text Box 102"/>
            <p:cNvSpPr txBox="1">
              <a:spLocks noChangeArrowheads="1"/>
            </p:cNvSpPr>
            <p:nvPr/>
          </p:nvSpPr>
          <p:spPr bwMode="auto">
            <a:xfrm>
              <a:off x="3941" y="1982"/>
              <a:ext cx="825" cy="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R</a:t>
              </a:r>
              <a:r>
                <a:rPr lang="en-US" sz="1800" baseline="-25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side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 (large)‏</a:t>
              </a:r>
            </a:p>
          </p:txBody>
        </p:sp>
        <p:sp>
          <p:nvSpPr>
            <p:cNvPr id="15" name="Oval 103"/>
            <p:cNvSpPr>
              <a:spLocks noChangeArrowheads="1"/>
            </p:cNvSpPr>
            <p:nvPr/>
          </p:nvSpPr>
          <p:spPr bwMode="auto">
            <a:xfrm>
              <a:off x="3255" y="2092"/>
              <a:ext cx="477" cy="836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66FF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4"/>
            <p:cNvSpPr>
              <a:spLocks noChangeShapeType="1"/>
            </p:cNvSpPr>
            <p:nvPr/>
          </p:nvSpPr>
          <p:spPr bwMode="auto">
            <a:xfrm>
              <a:off x="3475" y="2092"/>
              <a:ext cx="404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>
              <a:off x="3475" y="2928"/>
              <a:ext cx="404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3879" y="2092"/>
              <a:ext cx="1" cy="8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7"/>
            <p:cNvSpPr>
              <a:spLocks noChangeShapeType="1"/>
            </p:cNvSpPr>
            <p:nvPr/>
          </p:nvSpPr>
          <p:spPr bwMode="auto">
            <a:xfrm flipV="1">
              <a:off x="3255" y="2015"/>
              <a:ext cx="1" cy="49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732" y="2015"/>
              <a:ext cx="1" cy="49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9"/>
            <p:cNvSpPr>
              <a:spLocks noChangeShapeType="1"/>
            </p:cNvSpPr>
            <p:nvPr/>
          </p:nvSpPr>
          <p:spPr bwMode="auto">
            <a:xfrm flipH="1">
              <a:off x="3254" y="2016"/>
              <a:ext cx="47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10"/>
            <p:cNvSpPr txBox="1">
              <a:spLocks noChangeArrowheads="1"/>
            </p:cNvSpPr>
            <p:nvPr/>
          </p:nvSpPr>
          <p:spPr bwMode="auto">
            <a:xfrm>
              <a:off x="3077" y="1742"/>
              <a:ext cx="842" cy="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R</a:t>
              </a:r>
              <a:r>
                <a:rPr lang="en-US" sz="1800" baseline="-250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side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 (small)‏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04800" y="228600"/>
            <a:ext cx="838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Future directions</a:t>
            </a:r>
            <a:endParaRPr lang="en-I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14800" y="6367046"/>
            <a:ext cx="44958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  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Frodermann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U. Heinz; 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arXiv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0907.1292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6629400" cy="4705350"/>
          </a:xfrm>
          <a:noFill/>
        </p:spPr>
      </p:pic>
      <p:sp>
        <p:nvSpPr>
          <p:cNvPr id="279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solidFill>
            <a:schemeClr val="accent3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Elliptic Flow of Thermal Photons:</a:t>
            </a:r>
            <a:r>
              <a:rPr lang="en-US" sz="4000" b="1" dirty="0" smtClean="0">
                <a:solidFill>
                  <a:srgbClr val="3333FF"/>
                </a:solidFill>
              </a:rPr>
              <a:t/>
            </a:r>
            <a:br>
              <a:rPr lang="en-US" sz="4000" b="1" dirty="0" smtClean="0">
                <a:solidFill>
                  <a:srgbClr val="3333FF"/>
                </a:solidFill>
              </a:rPr>
            </a:br>
            <a:r>
              <a:rPr lang="en-US" sz="4000" b="1" i="1" dirty="0" smtClean="0">
                <a:solidFill>
                  <a:srgbClr val="660033"/>
                </a:solidFill>
              </a:rPr>
              <a:t>Measure Evolution of Flow !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69925" y="6132513"/>
            <a:ext cx="4188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</a:rPr>
              <a:t>Chatterjee</a:t>
            </a:r>
            <a:r>
              <a:rPr lang="en-US" b="1" dirty="0">
                <a:solidFill>
                  <a:srgbClr val="3333FF"/>
                </a:solidFill>
              </a:rPr>
              <a:t>, </a:t>
            </a:r>
            <a:r>
              <a:rPr lang="en-US" b="1" dirty="0" err="1">
                <a:solidFill>
                  <a:srgbClr val="3333FF"/>
                </a:solidFill>
              </a:rPr>
              <a:t>Frodermann</a:t>
            </a:r>
            <a:r>
              <a:rPr lang="en-US" b="1" dirty="0">
                <a:solidFill>
                  <a:srgbClr val="3333FF"/>
                </a:solidFill>
              </a:rPr>
              <a:t>,  Heinz, and </a:t>
            </a:r>
            <a:r>
              <a:rPr lang="en-US" b="1" dirty="0" smtClean="0">
                <a:solidFill>
                  <a:srgbClr val="3333FF"/>
                </a:solidFill>
              </a:rPr>
              <a:t> DKS,</a:t>
            </a:r>
            <a:endParaRPr lang="en-US" b="1" dirty="0">
              <a:solidFill>
                <a:srgbClr val="3333FF"/>
              </a:solidFill>
            </a:endParaRPr>
          </a:p>
          <a:p>
            <a:r>
              <a:rPr lang="en-US" b="1" dirty="0">
                <a:solidFill>
                  <a:srgbClr val="3333FF"/>
                </a:solidFill>
              </a:rPr>
              <a:t>PRL 96 (2006) 202302.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990600" y="4495800"/>
            <a:ext cx="1219200" cy="1676400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934200" y="1524000"/>
            <a:ext cx="1676400" cy="4343400"/>
          </a:xfrm>
          <a:prstGeom prst="ellipse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934200" y="3352800"/>
            <a:ext cx="1676400" cy="790575"/>
          </a:xfrm>
          <a:prstGeom prst="leftRightArrow">
            <a:avLst>
              <a:gd name="adj1" fmla="val 50000"/>
              <a:gd name="adj2" fmla="val 424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7620000" y="1524000"/>
            <a:ext cx="228600" cy="4343400"/>
          </a:xfrm>
          <a:prstGeom prst="upDownArrow">
            <a:avLst>
              <a:gd name="adj1" fmla="val 50000"/>
              <a:gd name="adj2" fmla="val 380000"/>
            </a:avLst>
          </a:prstGeom>
          <a:solidFill>
            <a:srgbClr val="B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 rot="-2176815">
            <a:off x="4953000" y="45323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Early times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 rot="-4836511">
            <a:off x="1361282" y="3750468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Late times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 rot="-4303352">
            <a:off x="2878932" y="2759868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Adult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096000" cy="762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33CCCC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 and Conclusions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33CCCC"/>
                  </a:gs>
                </a:gsLst>
                <a:lin ang="27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73289"/>
            <a:ext cx="8610600" cy="563231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Hadron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intensity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interferometry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is sensitive only to the last moments of the collision dynamics.</a:t>
            </a:r>
          </a:p>
          <a:p>
            <a:pPr algn="just">
              <a:buBlip>
                <a:blip r:embed="rId2"/>
              </a:buBlip>
            </a:pPr>
            <a:endParaRPr lang="en-US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yington" pitchFamily="2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Photons are emitted throughout the evolution of the system.</a:t>
            </a:r>
          </a:p>
          <a:p>
            <a:pPr algn="just">
              <a:buBlip>
                <a:blip r:embed="rId2"/>
              </a:buBlip>
            </a:pPr>
            <a:endParaRPr lang="en-US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yington" pitchFamily="2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In relativistic heavy ion collisions, we have photons from quark matter and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hadronic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matter. </a:t>
            </a:r>
          </a:p>
          <a:p>
            <a:pPr algn="just">
              <a:buBlip>
                <a:blip r:embed="rId2"/>
              </a:buBlip>
            </a:pPr>
            <a:endParaRPr lang="en-US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yington" pitchFamily="2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We report  the first ever prediction of interference between thermal photons from quark matter and the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hadronic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matter.</a:t>
            </a:r>
          </a:p>
          <a:p>
            <a:pPr algn="just">
              <a:buBlip>
                <a:blip r:embed="rId2"/>
              </a:buBlip>
            </a:pPr>
            <a:endParaRPr lang="en-US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yington" pitchFamily="2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If measured, this will give size of the system in the quark phase and the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hadronic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phase, relative contributions from the two phases and the life-time of the emitting source. </a:t>
            </a:r>
          </a:p>
          <a:p>
            <a:pPr algn="just">
              <a:buBlip>
                <a:blip r:embed="rId2"/>
              </a:buBlip>
            </a:pPr>
            <a:endParaRPr lang="en-US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yington" pitchFamily="2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Similar results are expected at 40-60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MeV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/A at the superconducting cyclotron energies.</a:t>
            </a:r>
          </a:p>
          <a:p>
            <a:pPr algn="just">
              <a:buBlip>
                <a:blip r:embed="rId2"/>
              </a:buBlip>
            </a:pPr>
            <a:endParaRPr lang="en-US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Byington" pitchFamily="2" charset="0"/>
            </a:endParaRPr>
          </a:p>
          <a:p>
            <a:pPr algn="just">
              <a:buBlip>
                <a:blip r:embed="rId2"/>
              </a:buBlip>
            </a:pP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Simultaneous measurements of elliptic flow and the angle dependent </a:t>
            </a:r>
            <a:r>
              <a:rPr lang="en-US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interferometry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Byington" pitchFamily="2" charset="0"/>
              </a:rPr>
              <a:t>  would be very valuable.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0" name="Picture 8" descr="glittering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799" y="990600"/>
            <a:ext cx="4021667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34000" y="25146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I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Quark Matter 2005 - Zbigniew Chajęcki for the STAR Collaboration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CADED-CB3E-4F87-A498-8DE36BB43237}" type="slidenum">
              <a:rPr lang="en-US"/>
              <a:pPr/>
              <a:t>37</a:t>
            </a:fld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3779838" y="1052513"/>
            <a:ext cx="5364162" cy="583247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66675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Typical results for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pion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intensity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interferometry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50825" y="908050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038600" y="1285875"/>
            <a:ext cx="4751388" cy="5572125"/>
            <a:chOff x="2699" y="482"/>
            <a:chExt cx="2993" cy="3810"/>
          </a:xfrm>
        </p:grpSpPr>
        <p:pic>
          <p:nvPicPr>
            <p:cNvPr id="6158" name="Picture 14" descr="Scaling_kt1_NE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9" y="482"/>
              <a:ext cx="1521" cy="3810"/>
            </a:xfrm>
            <a:prstGeom prst="rect">
              <a:avLst/>
            </a:prstGeom>
            <a:noFill/>
          </p:spPr>
        </p:pic>
        <p:pic>
          <p:nvPicPr>
            <p:cNvPr id="6169" name="Picture 25" descr="scaling_kt4_fixleg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5" y="482"/>
              <a:ext cx="1497" cy="381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3025" y="830263"/>
            <a:ext cx="3779838" cy="6054725"/>
            <a:chOff x="46" y="523"/>
            <a:chExt cx="2381" cy="3814"/>
          </a:xfrm>
        </p:grpSpPr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204" y="709"/>
              <a:ext cx="2223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Pion HBT radii from different systems and at different energies scale with </a:t>
              </a:r>
              <a:br>
                <a:rPr lang="en-US"/>
              </a:br>
              <a:r>
                <a:rPr lang="en-US"/>
                <a:t>(dN</a:t>
              </a:r>
              <a:r>
                <a:rPr lang="en-US" baseline="-25000"/>
                <a:t>ch</a:t>
              </a:r>
              <a:r>
                <a:rPr lang="en-US"/>
                <a:t>/d</a:t>
              </a:r>
              <a:r>
                <a:rPr lang="el-GR"/>
                <a:t>η</a:t>
              </a:r>
              <a:r>
                <a:rPr lang="en-US"/>
                <a:t>)</a:t>
              </a:r>
              <a:r>
                <a:rPr lang="en-US" baseline="30000"/>
                <a:t>1/3 </a:t>
              </a:r>
              <a:endParaRPr lang="en-US"/>
            </a:p>
            <a:p>
              <a:pPr>
                <a:spcBef>
                  <a:spcPct val="50000"/>
                </a:spcBef>
              </a:pPr>
              <a:endParaRPr lang="el-GR"/>
            </a:p>
          </p:txBody>
        </p:sp>
        <p:sp>
          <p:nvSpPr>
            <p:cNvPr id="6176" name="AutoShape 32"/>
            <p:cNvSpPr>
              <a:spLocks noChangeArrowheads="1"/>
            </p:cNvSpPr>
            <p:nvPr/>
          </p:nvSpPr>
          <p:spPr bwMode="auto">
            <a:xfrm>
              <a:off x="68" y="663"/>
              <a:ext cx="2223" cy="3674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68" y="523"/>
              <a:ext cx="2245" cy="23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RHIC/AGS/SPS Systematics</a:t>
              </a:r>
            </a:p>
          </p:txBody>
        </p:sp>
        <p:pic>
          <p:nvPicPr>
            <p:cNvPr id="6181" name="Picture 37" descr="scaling_syste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1" y="845"/>
              <a:ext cx="1639" cy="3475"/>
            </a:xfrm>
            <a:prstGeom prst="rect">
              <a:avLst/>
            </a:prstGeom>
            <a:noFill/>
          </p:spPr>
        </p:pic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46" y="754"/>
              <a:ext cx="2290" cy="17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200" b="1"/>
                <a:t>&lt;k</a:t>
              </a:r>
              <a:r>
                <a:rPr lang="pl-PL" sz="1200" b="1" baseline="-25000"/>
                <a:t>T</a:t>
              </a:r>
              <a:r>
                <a:rPr lang="pl-PL" sz="1200" b="1"/>
                <a:t>&gt;≈ 400 MeV (RHIC)</a:t>
              </a:r>
              <a:r>
                <a:rPr lang="en-US" sz="1200" b="1"/>
                <a:t>    </a:t>
              </a:r>
              <a:r>
                <a:rPr lang="pl-PL" sz="1200" b="1"/>
                <a:t>&lt;k</a:t>
              </a:r>
              <a:r>
                <a:rPr lang="pl-PL" sz="1200" b="1" baseline="-25000"/>
                <a:t>T</a:t>
              </a:r>
              <a:r>
                <a:rPr lang="pl-PL" sz="1200" b="1"/>
                <a:t>&gt;≈ </a:t>
              </a:r>
              <a:r>
                <a:rPr lang="en-US" sz="1200" b="1"/>
                <a:t>390</a:t>
              </a:r>
              <a:r>
                <a:rPr lang="pl-PL" sz="1200" b="1"/>
                <a:t> MeV (SPS)</a:t>
              </a:r>
              <a:endParaRPr lang="en-US" sz="1200" b="1"/>
            </a:p>
          </p:txBody>
        </p:sp>
      </p:grpSp>
      <p:sp>
        <p:nvSpPr>
          <p:cNvPr id="6184" name="Text Box 40"/>
          <p:cNvSpPr txBox="1">
            <a:spLocks noChangeArrowheads="1"/>
          </p:cNvSpPr>
          <p:nvPr/>
        </p:nvSpPr>
        <p:spPr bwMode="auto">
          <a:xfrm rot="16200000">
            <a:off x="535781" y="3425032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Lisa, Pratt, Soltz, Wiedemann, nucl-ex/0505014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4067175" y="765175"/>
            <a:ext cx="4826000" cy="5032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 DATA</a:t>
            </a:r>
            <a:r>
              <a:rPr lang="en-US" b="1">
                <a:solidFill>
                  <a:schemeClr val="bg1"/>
                </a:solidFill>
              </a:rPr>
              <a:t/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 (pp,dAu,CuCu,AuAu@62GeV - prelim.)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14800"/>
            <a:ext cx="3733800" cy="25765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outward, sideward, longitudinal correlation 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 for thermal 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photons produced in central collision of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nuclei at CERN 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SPS.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2005" y="6400800"/>
            <a:ext cx="3071995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r="-469" b="67262"/>
          <a:stretch>
            <a:fillRect/>
          </a:stretch>
        </p:blipFill>
        <p:spPr bwMode="auto">
          <a:xfrm>
            <a:off x="95300" y="76200"/>
            <a:ext cx="3409900" cy="263224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l="-2350" t="67460"/>
          <a:stretch>
            <a:fillRect/>
          </a:stretch>
        </p:blipFill>
        <p:spPr bwMode="auto">
          <a:xfrm>
            <a:off x="5486400" y="4114800"/>
            <a:ext cx="3541065" cy="26670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t="32738" r="1292" b="33532"/>
          <a:stretch>
            <a:fillRect/>
          </a:stretch>
        </p:blipFill>
        <p:spPr bwMode="auto">
          <a:xfrm>
            <a:off x="3505200" y="1295400"/>
            <a:ext cx="3505200" cy="28194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0079"/>
            <a:ext cx="3352799" cy="254692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3505200" cy="263677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9768"/>
            <a:ext cx="3657600" cy="27420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038600"/>
            <a:ext cx="3505200" cy="237029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outward, sideward, longitudinal radii for  thermal photons produced in central collision of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nuclei 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 CERN SPS.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2005" y="6400800"/>
            <a:ext cx="3071995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i-FI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DKS, PRC 71 (2005) 034905.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1066800"/>
          </a:xfr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Complete O(</a:t>
            </a:r>
            <a:r>
              <a:rPr lang="en-US" sz="3200" b="1" dirty="0" err="1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  <a:sym typeface="Wingdings" pitchFamily="2" charset="2"/>
              </a:rPr>
              <a:t>a</a:t>
            </a:r>
            <a:r>
              <a:rPr lang="en-US" sz="3200" b="1" baseline="-25000" dirty="0" err="1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S</a:t>
            </a:r>
            <a:r>
              <a:rPr lang="en-US" sz="32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) for QGP &amp; </a:t>
            </a:r>
            <a:br>
              <a:rPr lang="en-US" sz="32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</a:br>
            <a:r>
              <a:rPr lang="en-US" sz="32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Exhaustive </a:t>
            </a:r>
            <a:r>
              <a:rPr lang="en-US" sz="3200" b="1" dirty="0" err="1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Hadronic</a:t>
            </a:r>
            <a:r>
              <a:rPr lang="en-US" sz="32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 Reactions for hadrons</a:t>
            </a:r>
            <a:endParaRPr lang="en-US" sz="3200" b="1" dirty="0" smtClean="0">
              <a:ln w="1905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3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330128"/>
            <a:ext cx="4419600" cy="3133810"/>
          </a:xfrm>
          <a:noFill/>
        </p:spPr>
      </p:pic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304800" y="4495800"/>
            <a:ext cx="4191000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b="1" spc="1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DKS, </a:t>
            </a:r>
            <a:r>
              <a:rPr lang="en-US" b="1" spc="150" dirty="0">
                <a:ln w="11430"/>
                <a:solidFill>
                  <a:schemeClr val="bg2">
                    <a:lumMod val="10000"/>
                  </a:schemeClr>
                </a:solidFill>
              </a:rPr>
              <a:t>PRC 71 (2005) </a:t>
            </a:r>
            <a:r>
              <a:rPr lang="en-US" b="1" spc="1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034905.</a:t>
            </a:r>
            <a:endParaRPr lang="en-US" b="1" spc="1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457200" y="5562600"/>
            <a:ext cx="7630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Hydrodynamics, QGP + rich EOS for hadrons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609600" y="6172200"/>
            <a:ext cx="6533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33CCCC">
                    <a:shade val="30000"/>
                    <a:satMod val="115000"/>
                  </a:srgbClr>
                </a:solidFill>
              </a:rPr>
              <a:t>&amp; accounting for the prompt photons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t="12353" r="10000" b="5294"/>
          <a:stretch>
            <a:fillRect/>
          </a:stretch>
        </p:blipFill>
        <p:spPr bwMode="auto">
          <a:xfrm>
            <a:off x="4724400" y="1332186"/>
            <a:ext cx="4267200" cy="31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800600" y="4535269"/>
            <a:ext cx="4114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chemeClr val="bg2">
                    <a:lumMod val="10000"/>
                  </a:schemeClr>
                </a:solidFill>
              </a:rPr>
              <a:t>Chatterjee</a:t>
            </a:r>
            <a:r>
              <a:rPr lang="en-US" b="1" spc="1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, DKS, &amp; </a:t>
            </a:r>
            <a:r>
              <a:rPr lang="en-US" b="1" spc="150" dirty="0" err="1" smtClean="0">
                <a:ln w="11430"/>
                <a:solidFill>
                  <a:schemeClr val="bg2">
                    <a:lumMod val="10000"/>
                  </a:schemeClr>
                </a:solidFill>
              </a:rPr>
              <a:t>Jeon</a:t>
            </a:r>
            <a:r>
              <a:rPr lang="en-US" b="1" spc="1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; </a:t>
            </a:r>
          </a:p>
          <a:p>
            <a:pPr algn="ctr"/>
            <a:r>
              <a:rPr lang="en-US" b="1" spc="1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PRC 79 </a:t>
            </a:r>
            <a:r>
              <a:rPr lang="en-US" b="1" spc="150" dirty="0">
                <a:ln w="11430"/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b="1" spc="1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2009) 034906.</a:t>
            </a:r>
            <a:endParaRPr lang="en-US" b="1" spc="1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/>
          <p:nvPr/>
        </p:nvGrpSpPr>
        <p:grpSpPr>
          <a:xfrm>
            <a:off x="152400" y="76200"/>
            <a:ext cx="8456453" cy="2545378"/>
            <a:chOff x="685800" y="533400"/>
            <a:chExt cx="8456453" cy="2545378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533400"/>
              <a:ext cx="3013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askerville Old Face" pitchFamily="18" charset="0"/>
                </a:rPr>
                <a:t>Emission amplitude</a:t>
              </a:r>
              <a:endParaRPr lang="en-US" sz="2800" b="1" u="sng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939800" y="1371600"/>
            <a:ext cx="5359400" cy="965200"/>
          </p:xfrm>
          <a:graphic>
            <a:graphicData uri="http://schemas.openxmlformats.org/presentationml/2006/ole">
              <p:oleObj spid="_x0000_s140290" name="Equation" r:id="rId3" imgW="3949560" imgH="711000" progId="Equation.3">
                <p:embed/>
              </p:oleObj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6629400" y="762000"/>
              <a:ext cx="17716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</a:rPr>
                <a:t>p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</a:rPr>
                <a:t>hase of source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5410200" y="1066801"/>
              <a:ext cx="1143000" cy="5334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267200" y="2678668"/>
              <a:ext cx="4875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</a:rPr>
                <a:t>r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</a:rPr>
                <a:t>eal function, characterizes the source strength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rot="10800000">
              <a:off x="2971800" y="2057401"/>
              <a:ext cx="1295400" cy="821323"/>
            </a:xfrm>
            <a:prstGeom prst="straightConnector1">
              <a:avLst/>
            </a:prstGeom>
            <a:ln w="2857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2221468"/>
              <a:ext cx="2004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Baskerville Old Face" pitchFamily="18" charset="0"/>
                </a:rPr>
                <a:t>bosons / fermions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4876800" y="2057400"/>
              <a:ext cx="381000" cy="304800"/>
            </a:xfrm>
            <a:prstGeom prst="straightConnector1">
              <a:avLst/>
            </a:prstGeom>
            <a:ln w="28575"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1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40291" name="Equation" r:id="rId4" imgW="0" imgH="0" progId="Equation.3">
              <p:embed/>
            </p:oleObj>
          </a:graphicData>
        </a:graphic>
      </p:graphicFrame>
      <p:grpSp>
        <p:nvGrpSpPr>
          <p:cNvPr id="8" name="Group 28"/>
          <p:cNvGrpSpPr/>
          <p:nvPr/>
        </p:nvGrpSpPr>
        <p:grpSpPr>
          <a:xfrm>
            <a:off x="152400" y="2743200"/>
            <a:ext cx="6727825" cy="1524000"/>
            <a:chOff x="838200" y="3581400"/>
            <a:chExt cx="6727825" cy="1524000"/>
          </a:xfrm>
        </p:grpSpPr>
        <p:sp>
          <p:nvSpPr>
            <p:cNvPr id="19" name="TextBox 18"/>
            <p:cNvSpPr txBox="1"/>
            <p:nvPr/>
          </p:nvSpPr>
          <p:spPr>
            <a:xfrm>
              <a:off x="838200" y="3581400"/>
              <a:ext cx="468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Single particle distribution function</a:t>
              </a:r>
              <a:endParaRPr lang="en-US" sz="2400" b="1" u="sng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217738" y="4267200"/>
            <a:ext cx="5348287" cy="838200"/>
          </p:xfrm>
          <a:graphic>
            <a:graphicData uri="http://schemas.openxmlformats.org/presentationml/2006/ole">
              <p:oleObj spid="_x0000_s140292" name="Equation" r:id="rId5" imgW="4457520" imgH="69840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324600" y="3810000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baseline="-25000" dirty="0" smtClean="0"/>
                <a:t>1</a:t>
              </a:r>
              <a:r>
                <a:rPr lang="en-US" sz="2400" b="1" dirty="0" smtClean="0"/>
                <a:t>-x</a:t>
              </a:r>
              <a:r>
                <a:rPr lang="en-US" sz="2400" b="1" baseline="-25000" dirty="0" smtClean="0"/>
                <a:t>2</a:t>
              </a:r>
              <a:endParaRPr lang="en-US" sz="2400" b="1" baseline="-250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 flipV="1">
              <a:off x="5715000" y="4190998"/>
              <a:ext cx="685802" cy="381001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53339" y="4467225"/>
          <a:ext cx="2199861" cy="790575"/>
        </p:xfrm>
        <a:graphic>
          <a:graphicData uri="http://schemas.openxmlformats.org/presentationml/2006/ole">
            <p:oleObj spid="_x0000_s140293" name="Equation" r:id="rId6" imgW="812520" imgH="29196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2400" y="4572000"/>
            <a:ext cx="343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Incoherent emission 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419600" y="5625988"/>
          <a:ext cx="1905000" cy="927212"/>
        </p:xfrm>
        <a:graphic>
          <a:graphicData uri="http://schemas.openxmlformats.org/presentationml/2006/ole">
            <p:oleObj spid="_x0000_s140294" name="Equation" r:id="rId7" imgW="1434960" imgH="69840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3271185" y="56167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sym typeface="Symbol"/>
              </a:rPr>
              <a:t></a:t>
            </a:r>
            <a:endParaRPr lang="en-IN" sz="4000" dirty="0"/>
          </a:p>
        </p:txBody>
      </p:sp>
      <p:sp>
        <p:nvSpPr>
          <p:cNvPr id="25" name="Rectangle 24"/>
          <p:cNvSpPr/>
          <p:nvPr/>
        </p:nvSpPr>
        <p:spPr>
          <a:xfrm>
            <a:off x="3276600" y="4495800"/>
            <a:ext cx="639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sym typeface="Symbol"/>
              </a:rPr>
              <a:t>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 noChangeAspect="1"/>
          </p:cNvGrpSpPr>
          <p:nvPr/>
        </p:nvGrpSpPr>
        <p:grpSpPr>
          <a:xfrm>
            <a:off x="228600" y="152400"/>
            <a:ext cx="8312180" cy="4881265"/>
            <a:chOff x="228586" y="152400"/>
            <a:chExt cx="9625457" cy="5652471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1202905" y="2623094"/>
            <a:ext cx="8651138" cy="970630"/>
          </p:xfrm>
          <a:graphic>
            <a:graphicData uri="http://schemas.openxmlformats.org/presentationml/2006/ole">
              <p:oleObj spid="_x0000_s141314" name="Equation" r:id="rId3" imgW="3848040" imgH="431640" progId="Equation.3">
                <p:embed/>
              </p:oleObj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28600" y="2057400"/>
              <a:ext cx="4828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askerville Old Face" pitchFamily="18" charset="0"/>
                </a:rPr>
                <a:t>Two particle emission amplitude</a:t>
              </a:r>
              <a:endParaRPr lang="en-US" sz="2800" b="1" u="sng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endParaRPr>
            </a:p>
          </p:txBody>
        </p:sp>
        <p:grpSp>
          <p:nvGrpSpPr>
            <p:cNvPr id="9" name="Group 3"/>
            <p:cNvGrpSpPr/>
            <p:nvPr/>
          </p:nvGrpSpPr>
          <p:grpSpPr>
            <a:xfrm>
              <a:off x="228586" y="3505485"/>
              <a:ext cx="6429894" cy="1636188"/>
              <a:chOff x="380986" y="3295995"/>
              <a:chExt cx="6429894" cy="16361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80986" y="3295995"/>
                <a:ext cx="4423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u="sng" dirty="0" smtClean="0">
                    <a:ln w="12700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Two particle distribution function</a:t>
                </a:r>
                <a:endParaRPr lang="en-US" sz="2400" b="1" u="sng" dirty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469225" y="4001908"/>
              <a:ext cx="6264275" cy="930275"/>
            </p:xfrm>
            <a:graphic>
              <a:graphicData uri="http://schemas.openxmlformats.org/presentationml/2006/ole">
                <p:oleObj spid="_x0000_s141315" name="Equation" r:id="rId4" imgW="5219640" imgH="774360" progId="Equation.3">
                  <p:embed/>
                </p:oleObj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6028293" y="3472473"/>
                <a:ext cx="78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k</a:t>
                </a:r>
                <a:r>
                  <a:rPr lang="en-US" sz="2400" b="1" baseline="-25000" dirty="0" smtClean="0"/>
                  <a:t>1</a:t>
                </a:r>
                <a:r>
                  <a:rPr lang="en-US" sz="2400" b="1" dirty="0" smtClean="0"/>
                  <a:t>-k</a:t>
                </a:r>
                <a:r>
                  <a:rPr lang="en-US" sz="2400" b="1" baseline="-25000" dirty="0" smtClean="0"/>
                  <a:t>2</a:t>
                </a:r>
                <a:endParaRPr lang="en-US" sz="2400" b="1" baseline="-25000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rot="10800000" flipV="1">
                <a:off x="5675337" y="3913669"/>
                <a:ext cx="304802" cy="304799"/>
              </a:xfrm>
              <a:prstGeom prst="straightConnector1">
                <a:avLst/>
              </a:prstGeom>
              <a:ln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4817022" y="5182028"/>
            <a:ext cx="3755680" cy="522081"/>
          </p:xfrm>
          <a:graphic>
            <a:graphicData uri="http://schemas.openxmlformats.org/presentationml/2006/ole">
              <p:oleObj spid="_x0000_s141316" name="Equation" r:id="rId5" imgW="1739880" imgH="24120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199217" y="5270266"/>
              <a:ext cx="3091058" cy="534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Baskerville Old Face" pitchFamily="18" charset="0"/>
                  <a:sym typeface="Wingdings" pitchFamily="2" charset="2"/>
                </a:rPr>
                <a:t>Correlation function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381000" y="152400"/>
              <a:ext cx="1419225" cy="1939925"/>
            </a:xfrm>
            <a:prstGeom prst="irregularSeal1">
              <a:avLst/>
            </a:prstGeom>
            <a:gradFill rotWithShape="0">
              <a:gsLst>
                <a:gs pos="0">
                  <a:srgbClr val="FEB07C"/>
                </a:gs>
                <a:gs pos="100000">
                  <a:srgbClr val="FF7E2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1143000" y="642938"/>
              <a:ext cx="2286000" cy="185737"/>
            </a:xfrm>
            <a:prstGeom prst="line">
              <a:avLst/>
            </a:prstGeom>
            <a:noFill/>
            <a:ln w="2556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1022350" y="1384300"/>
              <a:ext cx="2406650" cy="174625"/>
            </a:xfrm>
            <a:prstGeom prst="line">
              <a:avLst/>
            </a:prstGeom>
            <a:noFill/>
            <a:ln w="2556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1066800" y="684213"/>
              <a:ext cx="2319338" cy="714375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066800" y="796925"/>
              <a:ext cx="2362200" cy="76200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985838" y="415925"/>
              <a:ext cx="409575" cy="441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r</a:t>
              </a:r>
              <a:r>
                <a:rPr lang="en-IN" sz="2000" b="1" baseline="-2500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1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865188" y="1330325"/>
              <a:ext cx="409575" cy="441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r</a:t>
              </a:r>
              <a:r>
                <a:rPr lang="en-IN" sz="2000" b="1" baseline="-2500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2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3427413" y="492125"/>
              <a:ext cx="425801" cy="358929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400" b="1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x</a:t>
              </a:r>
              <a:r>
                <a:rPr lang="en-IN" sz="1400" b="1" baseline="-25000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1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509838" y="288925"/>
              <a:ext cx="41900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b="1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k</a:t>
              </a:r>
              <a:r>
                <a:rPr lang="en-IN" sz="1800" b="1" baseline="-25000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1</a:t>
              </a:r>
              <a:endParaRPr lang="en-IN" sz="1800" b="1" baseline="-25000" dirty="0">
                <a:solidFill>
                  <a:srgbClr val="000000"/>
                </a:solidFill>
                <a:latin typeface="Tahoma" pitchFamily="32" charset="0"/>
                <a:ea typeface="ＭＳ Ｐゴシック" pitchFamily="48" charset="0"/>
                <a:cs typeface="ＭＳ Ｐゴシック" pitchFamily="48" charset="0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541588" y="1431925"/>
              <a:ext cx="41900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b="1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k</a:t>
              </a:r>
              <a:r>
                <a:rPr lang="en-IN" sz="1800" b="1" baseline="-25000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2</a:t>
              </a:r>
              <a:endParaRPr lang="en-IN" sz="1800" b="1" baseline="-25000" dirty="0">
                <a:solidFill>
                  <a:srgbClr val="000000"/>
                </a:solidFill>
                <a:latin typeface="Tahoma" pitchFamily="32" charset="0"/>
                <a:ea typeface="ＭＳ Ｐゴシック" pitchFamily="48" charset="0"/>
                <a:cs typeface="ＭＳ Ｐゴシック" pitchFamily="4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>
              <a:off x="1065213" y="796925"/>
              <a:ext cx="4762" cy="609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571500" y="873125"/>
              <a:ext cx="534988" cy="398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>
                  <a:solidFill>
                    <a:srgbClr val="000000"/>
                  </a:solidFill>
                  <a:cs typeface="Times New Roman" pitchFamily="16" charset="0"/>
                </a:rPr>
                <a:t>Δ</a:t>
              </a:r>
              <a:r>
                <a:rPr lang="en-IN" sz="2000">
                  <a:solidFill>
                    <a:srgbClr val="000000"/>
                  </a:solidFill>
                  <a:ea typeface="ＭＳ Ｐゴシック" pitchFamily="48" charset="0"/>
                  <a:cs typeface="ＭＳ Ｐゴシック" pitchFamily="48" charset="0"/>
                </a:rPr>
                <a:t>R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3394075" y="1406525"/>
              <a:ext cx="425801" cy="358929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400" b="1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x</a:t>
              </a:r>
              <a:r>
                <a:rPr lang="en-IN" sz="1400" b="1" baseline="-25000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2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419599" y="685799"/>
              <a:ext cx="4897621" cy="430209"/>
            </a:xfrm>
            <a:prstGeom prst="rect">
              <a:avLst/>
            </a:prstGeom>
            <a:ln w="127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ts val="1125"/>
                </a:spcBef>
                <a:buSzPct val="60000"/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Quantum statistical correlation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04800" y="4419600"/>
            <a:ext cx="639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sym typeface="Symbol"/>
              </a:rPr>
              <a:t></a:t>
            </a:r>
            <a:endParaRPr lang="en-IN" sz="3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33600" y="6019800"/>
          <a:ext cx="4165601" cy="685800"/>
        </p:xfrm>
        <a:graphic>
          <a:graphicData uri="http://schemas.openxmlformats.org/presentationml/2006/ole">
            <p:oleObj spid="_x0000_s141317" name="Equation" r:id="rId6" imgW="2082600" imgH="342720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304800" y="5029200"/>
            <a:ext cx="8534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instead of two discrete sources, one has a distribution of sources, ρ(x ), then averaging over the distribution, one finds that the correlation function measures the Fourier transform of the source distribution: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257800"/>
            <a:ext cx="8763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Spatial evolution of a central collision in the nucleus-nucleus centre of mass frame obtained with BUU calculation for the system </a:t>
            </a:r>
            <a:r>
              <a:rPr lang="en-US" sz="2800" b="1" baseline="30000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181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Ta+</a:t>
            </a:r>
            <a:r>
              <a:rPr lang="en-US" sz="2800" b="1" baseline="30000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197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Au at 40A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MeV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 </a:t>
            </a:r>
            <a:endParaRPr lang="en-IN" sz="28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28600" y="304799"/>
            <a:ext cx="8750808" cy="4851976"/>
            <a:chOff x="228600" y="304799"/>
            <a:chExt cx="8750808" cy="4851976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/>
            <a:srcRect l="9997" t="11519" r="36" b="13606"/>
            <a:stretch>
              <a:fillRect/>
            </a:stretch>
          </p:blipFill>
          <p:spPr bwMode="auto">
            <a:xfrm>
              <a:off x="838200" y="304800"/>
              <a:ext cx="8124092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1740189" y="2298412"/>
              <a:ext cx="457200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x (fm) </a:t>
              </a:r>
              <a:r>
                <a:rPr lang="en-US" sz="3200" dirty="0" smtClean="0">
                  <a:sym typeface="Symbol"/>
                </a:rPr>
                <a:t></a:t>
              </a:r>
              <a:endParaRPr lang="en-IN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4572000"/>
              <a:ext cx="87508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z (fm) </a:t>
              </a:r>
              <a:r>
                <a:rPr lang="en-US" sz="3200" dirty="0" smtClean="0">
                  <a:sym typeface="Symbol"/>
                </a:rPr>
                <a:t></a:t>
              </a:r>
              <a:endParaRPr lang="en-IN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511589" y="2356990"/>
            <a:ext cx="548640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Symbol" pitchFamily="18" charset="2"/>
              </a:rPr>
              <a:t>g </a:t>
            </a:r>
            <a:r>
              <a:rPr lang="en-US" sz="3200" b="1" dirty="0" smtClean="0">
                <a:latin typeface="Baskerville Old Face" pitchFamily="18" charset="0"/>
              </a:rPr>
              <a:t> </a:t>
            </a:r>
            <a:r>
              <a:rPr lang="en-US" sz="3200" dirty="0" smtClean="0">
                <a:latin typeface="Baskerville Old Face" pitchFamily="18" charset="0"/>
              </a:rPr>
              <a:t>production rate  (</a:t>
            </a:r>
            <a:r>
              <a:rPr lang="en-US" sz="3200" dirty="0" err="1" smtClean="0">
                <a:latin typeface="Baskerville Old Face" pitchFamily="18" charset="0"/>
              </a:rPr>
              <a:t>a.u</a:t>
            </a:r>
            <a:r>
              <a:rPr lang="en-US" sz="3200" dirty="0" smtClean="0">
                <a:latin typeface="Baskerville Old Face" pitchFamily="18" charset="0"/>
              </a:rPr>
              <a:t>.) </a:t>
            </a:r>
            <a:r>
              <a:rPr lang="en-US" sz="3200" dirty="0" smtClean="0">
                <a:latin typeface="Baskerville Old Face" pitchFamily="18" charset="0"/>
                <a:sym typeface="Symbol"/>
              </a:rPr>
              <a:t></a:t>
            </a:r>
          </a:p>
          <a:p>
            <a:pPr algn="r">
              <a:buFont typeface="Symbol"/>
              <a:buChar char="g"/>
            </a:pPr>
            <a:endParaRPr lang="en-IN" sz="3200" dirty="0">
              <a:latin typeface="Baskerville Old Face" pitchFamily="18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 l="12781" t="1951" r="2317" b="26844"/>
          <a:stretch>
            <a:fillRect/>
          </a:stretch>
        </p:blipFill>
        <p:spPr bwMode="auto">
          <a:xfrm>
            <a:off x="1524000" y="152400"/>
            <a:ext cx="6324600" cy="496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5638800"/>
            <a:ext cx="7848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Production rate of photons with an energy of 30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MeV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as a function of the incompressibility K</a:t>
            </a:r>
            <a:r>
              <a:rPr lang="en-US" sz="2200" baseline="-250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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of nuclear matter obtained with BUU calculations for the system </a:t>
            </a:r>
            <a:r>
              <a:rPr lang="en-US" sz="2200" baseline="30000" dirty="0" smtClean="0">
                <a:solidFill>
                  <a:schemeClr val="accent2">
                    <a:lumMod val="50000"/>
                  </a:schemeClr>
                </a:solidFill>
              </a:rPr>
              <a:t>181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Ta+</a:t>
            </a:r>
            <a:r>
              <a:rPr lang="en-US" sz="2200" baseline="30000" dirty="0" smtClean="0">
                <a:solidFill>
                  <a:schemeClr val="accent2">
                    <a:lumMod val="50000"/>
                  </a:schemeClr>
                </a:solidFill>
              </a:rPr>
              <a:t>197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Au at 40A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MeV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and b= 5 fm.</a:t>
            </a:r>
            <a:endParaRPr lang="en-IN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10540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skerville Old Face" pitchFamily="18" charset="0"/>
              </a:rPr>
              <a:t>Time (fm/c) </a:t>
            </a:r>
            <a:r>
              <a:rPr lang="en-US" sz="2800" b="1" dirty="0" smtClean="0">
                <a:latin typeface="Baskerville Old Face" pitchFamily="18" charset="0"/>
                <a:sym typeface="Symbol"/>
              </a:rPr>
              <a:t></a:t>
            </a:r>
            <a:endParaRPr lang="en-IN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7927" t="2550" r="913" b="8193"/>
          <a:stretch>
            <a:fillRect/>
          </a:stretch>
        </p:blipFill>
        <p:spPr bwMode="auto">
          <a:xfrm>
            <a:off x="990600" y="452735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200" y="1828800"/>
            <a:ext cx="20574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Inclusive hard photons at </a:t>
            </a:r>
            <a:r>
              <a:rPr lang="en-US" sz="2400" b="1" dirty="0" err="1" smtClean="0">
                <a:latin typeface="Symbol" pitchFamily="18" charset="2"/>
              </a:rPr>
              <a:t>q</a:t>
            </a:r>
            <a:r>
              <a:rPr lang="en-US" sz="2400" b="1" baseline="-25000" dirty="0" err="1" smtClean="0"/>
              <a:t>lab</a:t>
            </a:r>
            <a:r>
              <a:rPr lang="en-US" sz="2400" b="1" dirty="0" smtClean="0"/>
              <a:t>=90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. Thermal (solid squares) and direct (sold circles). </a:t>
            </a:r>
            <a:endParaRPr lang="en-I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710535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</a:t>
            </a:r>
            <a:r>
              <a:rPr lang="en-US" sz="2400" b="1" baseline="-25000" dirty="0" err="1" smtClean="0">
                <a:latin typeface="Symbol" pitchFamily="18" charset="2"/>
              </a:rPr>
              <a:t>g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MeV</a:t>
            </a:r>
            <a:r>
              <a:rPr lang="en-US" sz="2400" b="1" dirty="0" smtClean="0"/>
              <a:t>) </a:t>
            </a:r>
            <a:r>
              <a:rPr lang="en-US" sz="2400" b="1" dirty="0" smtClean="0">
                <a:sym typeface="Symbol"/>
              </a:rPr>
              <a:t>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82544" y="2577330"/>
            <a:ext cx="234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(counts/</a:t>
            </a:r>
            <a:r>
              <a:rPr lang="en-US" sz="2400" b="1" dirty="0" err="1" smtClean="0"/>
              <a:t>MeV</a:t>
            </a:r>
            <a:r>
              <a:rPr lang="en-US" sz="2400" b="1" dirty="0" smtClean="0"/>
              <a:t>) </a:t>
            </a:r>
            <a:r>
              <a:rPr lang="en-US" sz="2400" b="1" dirty="0" smtClean="0">
                <a:sym typeface="Symbol"/>
              </a:rPr>
              <a:t>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6248400"/>
            <a:ext cx="66092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G. Martinez et al.; Physics Letters B 349, 23 (1995).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orizontal Scroll 22"/>
          <p:cNvSpPr/>
          <p:nvPr/>
        </p:nvSpPr>
        <p:spPr>
          <a:xfrm>
            <a:off x="2057400" y="5105400"/>
            <a:ext cx="6934200" cy="17526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86200" y="1447800"/>
            <a:ext cx="5181600" cy="1828800"/>
          </a:xfrm>
          <a:prstGeom prst="roundRect">
            <a:avLst/>
          </a:prstGeom>
          <a:solidFill>
            <a:srgbClr val="FEF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8"/>
          <p:cNvGrpSpPr/>
          <p:nvPr/>
        </p:nvGrpSpPr>
        <p:grpSpPr>
          <a:xfrm>
            <a:off x="106233" y="877669"/>
            <a:ext cx="5516790" cy="3846731"/>
            <a:chOff x="830344" y="1828800"/>
            <a:chExt cx="5516790" cy="3846731"/>
          </a:xfrm>
        </p:grpSpPr>
        <p:grpSp>
          <p:nvGrpSpPr>
            <p:cNvPr id="3" name="Group 30"/>
            <p:cNvGrpSpPr/>
            <p:nvPr/>
          </p:nvGrpSpPr>
          <p:grpSpPr>
            <a:xfrm>
              <a:off x="1370806" y="1828800"/>
              <a:ext cx="4648994" cy="3429000"/>
              <a:chOff x="1370806" y="1828800"/>
              <a:chExt cx="4648994" cy="3429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-229394" y="3429000"/>
                <a:ext cx="3201194" cy="794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20"/>
              <p:cNvSpPr/>
              <p:nvPr/>
            </p:nvSpPr>
            <p:spPr>
              <a:xfrm>
                <a:off x="1447800" y="2590800"/>
                <a:ext cx="4419600" cy="2667000"/>
              </a:xfrm>
              <a:custGeom>
                <a:avLst/>
                <a:gdLst>
                  <a:gd name="connsiteX0" fmla="*/ 0 w 4803140"/>
                  <a:gd name="connsiteY0" fmla="*/ 1831340 h 2047240"/>
                  <a:gd name="connsiteX1" fmla="*/ 1021080 w 4803140"/>
                  <a:gd name="connsiteY1" fmla="*/ 2540 h 2047240"/>
                  <a:gd name="connsiteX2" fmla="*/ 2072640 w 4803140"/>
                  <a:gd name="connsiteY2" fmla="*/ 1846580 h 2047240"/>
                  <a:gd name="connsiteX3" fmla="*/ 3291840 w 4803140"/>
                  <a:gd name="connsiteY3" fmla="*/ 1206500 h 2047240"/>
                  <a:gd name="connsiteX4" fmla="*/ 4587240 w 4803140"/>
                  <a:gd name="connsiteY4" fmla="*/ 1816100 h 2047240"/>
                  <a:gd name="connsiteX5" fmla="*/ 4587240 w 4803140"/>
                  <a:gd name="connsiteY5" fmla="*/ 1831340 h 20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3140" h="2047240">
                    <a:moveTo>
                      <a:pt x="0" y="1831340"/>
                    </a:moveTo>
                    <a:cubicBezTo>
                      <a:pt x="337820" y="915670"/>
                      <a:pt x="675640" y="0"/>
                      <a:pt x="1021080" y="2540"/>
                    </a:cubicBezTo>
                    <a:cubicBezTo>
                      <a:pt x="1366520" y="5080"/>
                      <a:pt x="1694180" y="1645920"/>
                      <a:pt x="2072640" y="1846580"/>
                    </a:cubicBezTo>
                    <a:cubicBezTo>
                      <a:pt x="2451100" y="2047240"/>
                      <a:pt x="2872740" y="1211580"/>
                      <a:pt x="3291840" y="1206500"/>
                    </a:cubicBezTo>
                    <a:cubicBezTo>
                      <a:pt x="3710940" y="1201420"/>
                      <a:pt x="4371340" y="1711960"/>
                      <a:pt x="4587240" y="1816100"/>
                    </a:cubicBezTo>
                    <a:cubicBezTo>
                      <a:pt x="4803140" y="1920240"/>
                      <a:pt x="4695190" y="1875790"/>
                      <a:pt x="4587240" y="1831340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>
                <a:stCxn id="21" idx="1"/>
              </p:cNvCxnSpPr>
              <p:nvPr/>
            </p:nvCxnSpPr>
            <p:spPr>
              <a:xfrm flipH="1">
                <a:off x="2362200" y="2594109"/>
                <a:ext cx="25145" cy="2435091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495800" y="4162543"/>
                <a:ext cx="19020" cy="866657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377440" y="2468880"/>
                <a:ext cx="2209800" cy="1588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71600" y="5029200"/>
                <a:ext cx="4648200" cy="158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2362200" y="39725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Bell MT" pitchFamily="18" charset="0"/>
                </a:rPr>
                <a:t>I</a:t>
              </a:r>
              <a:r>
                <a:rPr lang="en-US" sz="2800" i="1" baseline="-25000" dirty="0" smtClean="0">
                  <a:latin typeface="Bell MT" pitchFamily="18" charset="0"/>
                </a:rPr>
                <a:t>d</a:t>
              </a:r>
              <a:endParaRPr lang="en-US" sz="2800" i="1" baseline="-25000" dirty="0">
                <a:latin typeface="Bell MT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75728" y="4419600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Bell MT" pitchFamily="18" charset="0"/>
                </a:rPr>
                <a:t>I</a:t>
              </a:r>
              <a:r>
                <a:rPr lang="en-US" sz="2800" i="1" baseline="-25000" dirty="0" smtClean="0">
                  <a:latin typeface="Bell MT" pitchFamily="18" charset="0"/>
                </a:rPr>
                <a:t>t</a:t>
              </a:r>
              <a:endParaRPr lang="en-US" sz="2800" i="1" baseline="-25000" dirty="0">
                <a:latin typeface="Bell MT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1915180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dirty="0" smtClean="0"/>
                <a:t>r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2375" y="5029200"/>
              <a:ext cx="14480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Bell MT" pitchFamily="18" charset="0"/>
                </a:rPr>
                <a:t>Initial </a:t>
              </a:r>
            </a:p>
            <a:p>
              <a:pPr algn="ctr"/>
              <a:r>
                <a:rPr lang="en-US" b="1" dirty="0" smtClean="0">
                  <a:latin typeface="Bell MT" pitchFamily="18" charset="0"/>
                </a:rPr>
                <a:t>compression</a:t>
              </a:r>
              <a:endParaRPr lang="en-US" b="1" dirty="0">
                <a:latin typeface="Bell MT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33800" y="5029200"/>
              <a:ext cx="1800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Bell MT" pitchFamily="18" charset="0"/>
                </a:rPr>
                <a:t>2</a:t>
              </a:r>
              <a:r>
                <a:rPr lang="en-US" b="1" baseline="30000" dirty="0" smtClean="0">
                  <a:latin typeface="Bell MT" pitchFamily="18" charset="0"/>
                </a:rPr>
                <a:t>nd</a:t>
              </a:r>
              <a:r>
                <a:rPr lang="en-US" b="1" dirty="0" smtClean="0">
                  <a:latin typeface="Bell MT" pitchFamily="18" charset="0"/>
                </a:rPr>
                <a:t> compression</a:t>
              </a:r>
              <a:endParaRPr lang="en-US" b="1" dirty="0">
                <a:latin typeface="Bell MT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9800" y="48768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Bell MT" pitchFamily="18" charset="0"/>
                </a:rPr>
                <a:t>r</a:t>
              </a:r>
              <a:endParaRPr lang="en-US" sz="2800" dirty="0">
                <a:latin typeface="Bell MT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362909" y="2677352"/>
              <a:ext cx="1396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Bell MT" pitchFamily="18" charset="0"/>
                </a:rPr>
                <a:t>Intensity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62400" y="1369874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(r)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(q)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(r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(q)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e</a:t>
            </a:r>
            <a:r>
              <a:rPr lang="en-US" sz="2400" b="1" baseline="30000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iq</a:t>
            </a:r>
            <a:r>
              <a:rPr lang="en-US" sz="2400" b="1" baseline="30000" dirty="0" err="1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b="1" baseline="30000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r</a:t>
            </a:r>
            <a:endParaRPr lang="en-US" sz="2400" b="1" baseline="30000" dirty="0" smtClean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I</a:t>
            </a:r>
            <a:r>
              <a:rPr lang="en-US" sz="2400" b="1" i="1" baseline="-25000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 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(r) +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I</a:t>
            </a:r>
            <a:r>
              <a:rPr lang="en-US" sz="2400" b="1" i="1" baseline="-25000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t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(r -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r)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(q)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X (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I</a:t>
            </a:r>
            <a:r>
              <a:rPr lang="en-US" sz="24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d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+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I</a:t>
            </a:r>
            <a:r>
              <a:rPr lang="en-US" sz="2400" b="1" i="1" baseline="-25000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e</a:t>
            </a:r>
            <a:r>
              <a:rPr lang="en-US" sz="2400" b="1" baseline="30000" dirty="0" err="1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  <a:sym typeface="Wingdings" pitchFamily="2" charset="2"/>
              </a:rPr>
              <a:t>iq</a:t>
            </a:r>
            <a:r>
              <a:rPr lang="en-US" sz="2400" b="1" baseline="30000" dirty="0" err="1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b="1" baseline="30000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2284" y="5181600"/>
            <a:ext cx="6194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C</a:t>
            </a:r>
            <a:r>
              <a:rPr lang="en-US" sz="2800" b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12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(q) = 1 +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l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 exp(-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q</a:t>
            </a:r>
            <a:r>
              <a:rPr lang="en-US" sz="2800" b="1" i="1" baseline="30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R</a:t>
            </a:r>
            <a:r>
              <a:rPr lang="en-US" sz="2800" b="1" i="1" baseline="30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2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-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q</a:t>
            </a:r>
            <a:r>
              <a:rPr lang="en-US" sz="2800" b="1" i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0</a:t>
            </a:r>
            <a:r>
              <a:rPr lang="en-US" sz="2800" b="1" i="1" baseline="30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en-US" sz="2800" b="1" i="1" baseline="30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)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lackadder ITC" pitchFamily="82" charset="0"/>
              </a:rPr>
              <a:t>I</a:t>
            </a:r>
            <a:r>
              <a:rPr lang="en-US" sz="2800" b="1" baseline="-25000" dirty="0" err="1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(q)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lackadder ITC" pitchFamily="82" charset="0"/>
              </a:rPr>
              <a:t>I</a:t>
            </a:r>
            <a:r>
              <a:rPr lang="en-US" sz="2800" b="1" baseline="-25000" dirty="0" err="1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gg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(q) =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I</a:t>
            </a:r>
            <a:r>
              <a:rPr lang="en-US" sz="2800" b="1" i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d</a:t>
            </a:r>
            <a:r>
              <a:rPr lang="en-US" sz="2800" b="1" baseline="30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2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+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I</a:t>
            </a:r>
            <a:r>
              <a:rPr lang="en-US" sz="2800" b="1" i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t</a:t>
            </a:r>
            <a:r>
              <a:rPr lang="en-US" sz="2800" b="1" baseline="30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2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+ 2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I</a:t>
            </a:r>
            <a:r>
              <a:rPr lang="en-US" sz="2800" b="1" i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d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I</a:t>
            </a:r>
            <a:r>
              <a:rPr lang="en-US" sz="2800" b="1" i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t</a:t>
            </a:r>
            <a:r>
              <a:rPr lang="en-US" sz="2800" b="1" baseline="-250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cos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(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q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r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4596825"/>
            <a:ext cx="4293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correlation function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457200"/>
            <a:ext cx="46694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F. M. Marques </a:t>
            </a:r>
            <a:r>
              <a:rPr lang="en-US" b="1" i="1" dirty="0" smtClean="0"/>
              <a:t>et al</a:t>
            </a:r>
            <a:r>
              <a:rPr lang="en-US" b="1" dirty="0" smtClean="0"/>
              <a:t>., Phys. Rept. 284, 91 (1997)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 l="7466" t="3526" r="944" b="14399"/>
          <a:stretch>
            <a:fillRect/>
          </a:stretch>
        </p:blipFill>
        <p:spPr bwMode="auto">
          <a:xfrm>
            <a:off x="914400" y="381000"/>
            <a:ext cx="735157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5294293"/>
            <a:ext cx="827643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Fits to the </a:t>
            </a:r>
            <a:r>
              <a:rPr lang="en-US" sz="2800" b="1" dirty="0" err="1" smtClean="0"/>
              <a:t>interferometry</a:t>
            </a:r>
            <a:r>
              <a:rPr lang="en-US" sz="2800" b="1" dirty="0" smtClean="0"/>
              <a:t> data; showing interference </a:t>
            </a:r>
          </a:p>
          <a:p>
            <a:r>
              <a:rPr lang="en-US" sz="2800" b="1" dirty="0" smtClean="0"/>
              <a:t>between two sources.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7696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  (</a:t>
            </a:r>
            <a:r>
              <a:rPr lang="en-US" sz="2800" b="1" dirty="0" err="1" smtClean="0"/>
              <a:t>MeV</a:t>
            </a:r>
            <a:r>
              <a:rPr lang="en-US" sz="2800" b="1" dirty="0" smtClean="0"/>
              <a:t>) 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757110" y="2448534"/>
            <a:ext cx="4819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</a:t>
            </a:r>
            <a:r>
              <a:rPr lang="en-US" sz="3600" b="1" baseline="-25000" dirty="0" smtClean="0"/>
              <a:t>12</a:t>
            </a:r>
            <a:endParaRPr lang="en-IN" sz="3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Thermal Photons from Au+Au@RHIC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371600"/>
            <a:ext cx="5638800" cy="5389563"/>
          </a:xfr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10275" y="5029200"/>
            <a:ext cx="2947153" cy="707886"/>
          </a:xfrm>
          <a:prstGeom prst="rect">
            <a:avLst/>
          </a:prstGeom>
          <a:ln>
            <a:solidFill>
              <a:srgbClr val="33CCC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3CCCC">
                        <a:shade val="30000"/>
                        <a:satMod val="115000"/>
                      </a:srgbClr>
                    </a:gs>
                    <a:gs pos="50000">
                      <a:srgbClr val="33CCCC">
                        <a:shade val="67500"/>
                        <a:satMod val="115000"/>
                      </a:srgbClr>
                    </a:gs>
                    <a:gs pos="100000">
                      <a:srgbClr val="33CCC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d’Enterria</a:t>
            </a:r>
            <a:r>
              <a:rPr lang="en-US" sz="2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3CCCC">
                        <a:shade val="30000"/>
                        <a:satMod val="115000"/>
                      </a:srgbClr>
                    </a:gs>
                    <a:gs pos="50000">
                      <a:srgbClr val="33CCCC">
                        <a:shade val="67500"/>
                        <a:satMod val="115000"/>
                      </a:srgbClr>
                    </a:gs>
                    <a:gs pos="100000">
                      <a:srgbClr val="33CCC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&amp; </a:t>
            </a:r>
            <a:r>
              <a:rPr lang="en-US" sz="20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3CCCC">
                        <a:shade val="30000"/>
                        <a:satMod val="115000"/>
                      </a:srgbClr>
                    </a:gs>
                    <a:gs pos="50000">
                      <a:srgbClr val="33CCCC">
                        <a:shade val="67500"/>
                        <a:satMod val="115000"/>
                      </a:srgbClr>
                    </a:gs>
                    <a:gs pos="100000">
                      <a:srgbClr val="33CCC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Peressounko</a:t>
            </a:r>
            <a:r>
              <a:rPr lang="en-US" sz="2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3CCCC">
                        <a:shade val="30000"/>
                        <a:satMod val="115000"/>
                      </a:srgbClr>
                    </a:gs>
                    <a:gs pos="50000">
                      <a:srgbClr val="33CCCC">
                        <a:shade val="67500"/>
                        <a:satMod val="115000"/>
                      </a:srgbClr>
                    </a:gs>
                    <a:gs pos="100000">
                      <a:srgbClr val="33CCC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,</a:t>
            </a:r>
          </a:p>
          <a:p>
            <a:pPr algn="ctr"/>
            <a:r>
              <a:rPr lang="en-US" sz="2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3CCCC">
                        <a:shade val="30000"/>
                        <a:satMod val="115000"/>
                      </a:srgbClr>
                    </a:gs>
                    <a:gs pos="50000">
                      <a:srgbClr val="33CCCC">
                        <a:shade val="67500"/>
                        <a:satMod val="115000"/>
                      </a:srgbClr>
                    </a:gs>
                    <a:gs pos="100000">
                      <a:srgbClr val="33CCCC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EPJC 46 (2006) 451.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1719072"/>
            <a:ext cx="2514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41053" t="7430" r="7719" b="61339"/>
          <a:stretch>
            <a:fillRect/>
          </a:stretch>
        </p:blipFill>
        <p:spPr>
          <a:xfrm>
            <a:off x="3505200" y="1371599"/>
            <a:ext cx="5410200" cy="315253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7" name="Left Arrow 6"/>
          <p:cNvSpPr/>
          <p:nvPr/>
        </p:nvSpPr>
        <p:spPr>
          <a:xfrm rot="8640000">
            <a:off x="2616478" y="3553401"/>
            <a:ext cx="1219200" cy="308769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rgbClr val="33CC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990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Photons from Passage of Jets through QGP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3168339" y="5710535"/>
            <a:ext cx="582326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Fries, Mueller,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&amp; DKS,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PRL 90 (2003) 132301.</a:t>
            </a:r>
          </a:p>
        </p:txBody>
      </p:sp>
      <p:sp>
        <p:nvSpPr>
          <p:cNvPr id="39940" name="Text Box 14"/>
          <p:cNvSpPr txBox="1">
            <a:spLocks noChangeArrowheads="1"/>
          </p:cNvSpPr>
          <p:nvPr/>
        </p:nvSpPr>
        <p:spPr bwMode="auto">
          <a:xfrm>
            <a:off x="152400" y="6248400"/>
            <a:ext cx="886858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“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bremsstrahlung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contribution will be suppressed due to E-loss.</a:t>
            </a:r>
          </a:p>
        </p:txBody>
      </p:sp>
      <p:sp>
        <p:nvSpPr>
          <p:cNvPr id="39941" name="Text Box 16"/>
          <p:cNvSpPr txBox="1">
            <a:spLocks noChangeArrowheads="1"/>
          </p:cNvSpPr>
          <p:nvPr/>
        </p:nvSpPr>
        <p:spPr bwMode="auto">
          <a:xfrm>
            <a:off x="15081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9942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57312"/>
            <a:ext cx="6196013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8"/>
          <p:cNvSpPr txBox="1">
            <a:spLocks noChangeArrowheads="1"/>
          </p:cNvSpPr>
          <p:nvPr/>
        </p:nvSpPr>
        <p:spPr bwMode="auto">
          <a:xfrm>
            <a:off x="63849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816864" y="3374136"/>
            <a:ext cx="3852672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8032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FMS Results: Comparison to Data</a:t>
            </a:r>
          </a:p>
        </p:txBody>
      </p:sp>
      <p:pic>
        <p:nvPicPr>
          <p:cNvPr id="40963" name="Picture 4" descr="b10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952500"/>
            <a:ext cx="56292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838200" y="5181600"/>
            <a:ext cx="7924800" cy="904863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9999">
                <a:schemeClr val="accent5">
                  <a:lumMod val="40000"/>
                  <a:lumOff val="60000"/>
                </a:schemeClr>
              </a:gs>
              <a:gs pos="7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for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</a:t>
            </a:r>
            <a:r>
              <a:rPr lang="en-US" sz="24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</a:t>
            </a:r>
            <a:r>
              <a:rPr lang="en-US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&lt; 6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GeV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, FMS photons give significant 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contribution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to photon spectrum: 50% @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4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GeV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914400" y="6324600"/>
            <a:ext cx="6906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Fries, Mueller, </a:t>
            </a:r>
            <a:r>
              <a:rPr lang="en-US" sz="2400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&amp; DKS, </a:t>
            </a:r>
            <a:r>
              <a:rPr lang="en-US" sz="2400" dirty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PRC 72 (2005) 041902( 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19400"/>
            <a:ext cx="617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Identical point sources at positions 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2400" b="1" baseline="-25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n-US" sz="2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2400" b="1" baseline="-25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45" y="3638490"/>
            <a:ext cx="549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Single particle momentum distribution: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456" y="4567535"/>
            <a:ext cx="526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Two particle momentum distribution: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91200" y="3352801"/>
          <a:ext cx="990481" cy="904994"/>
        </p:xfrm>
        <a:graphic>
          <a:graphicData uri="http://schemas.openxmlformats.org/presentationml/2006/ole">
            <p:oleObj spid="_x0000_s5122" name="Equation" r:id="rId4" imgW="444240" imgH="4060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575300" y="4343400"/>
          <a:ext cx="2230438" cy="952500"/>
        </p:xfrm>
        <a:graphic>
          <a:graphicData uri="http://schemas.openxmlformats.org/presentationml/2006/ole">
            <p:oleObj spid="_x0000_s5123" name="Equation" r:id="rId5" imgW="1041120" imgH="4442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8400" y="5791200"/>
          <a:ext cx="6415790" cy="914400"/>
        </p:xfrm>
        <a:graphic>
          <a:graphicData uri="http://schemas.openxmlformats.org/presentationml/2006/ole">
            <p:oleObj spid="_x0000_s5124" name="Equation" r:id="rId6" imgW="5435280" imgH="7743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0"/>
            <a:ext cx="359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Two particle correlation: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33400" y="381000"/>
            <a:ext cx="4181575" cy="2376000"/>
            <a:chOff x="914400" y="533400"/>
            <a:chExt cx="3414119" cy="1939925"/>
          </a:xfrm>
        </p:grpSpPr>
        <p:sp>
          <p:nvSpPr>
            <p:cNvPr id="11" name="AutoShape 16"/>
            <p:cNvSpPr>
              <a:spLocks noChangeAspect="1" noChangeArrowheads="1"/>
            </p:cNvSpPr>
            <p:nvPr/>
          </p:nvSpPr>
          <p:spPr bwMode="auto">
            <a:xfrm>
              <a:off x="914400" y="533400"/>
              <a:ext cx="1419225" cy="1939925"/>
            </a:xfrm>
            <a:prstGeom prst="irregularSeal1">
              <a:avLst/>
            </a:prstGeom>
            <a:gradFill rotWithShape="0">
              <a:gsLst>
                <a:gs pos="0">
                  <a:srgbClr val="FEB07C"/>
                </a:gs>
                <a:gs pos="100000">
                  <a:srgbClr val="FF7E2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Aspect="1" noChangeShapeType="1"/>
            </p:cNvSpPr>
            <p:nvPr/>
          </p:nvSpPr>
          <p:spPr bwMode="auto">
            <a:xfrm flipV="1">
              <a:off x="1676400" y="1023938"/>
              <a:ext cx="2286000" cy="185737"/>
            </a:xfrm>
            <a:prstGeom prst="line">
              <a:avLst/>
            </a:prstGeom>
            <a:noFill/>
            <a:ln w="2556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Aspect="1" noChangeShapeType="1"/>
            </p:cNvSpPr>
            <p:nvPr/>
          </p:nvSpPr>
          <p:spPr bwMode="auto">
            <a:xfrm>
              <a:off x="1555750" y="1765300"/>
              <a:ext cx="2406650" cy="174625"/>
            </a:xfrm>
            <a:prstGeom prst="line">
              <a:avLst/>
            </a:prstGeom>
            <a:noFill/>
            <a:ln w="2556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Aspect="1" noChangeShapeType="1"/>
            </p:cNvSpPr>
            <p:nvPr/>
          </p:nvSpPr>
          <p:spPr bwMode="auto">
            <a:xfrm flipV="1">
              <a:off x="1600200" y="1065213"/>
              <a:ext cx="2319338" cy="714375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Aspect="1" noChangeShapeType="1"/>
            </p:cNvSpPr>
            <p:nvPr/>
          </p:nvSpPr>
          <p:spPr bwMode="auto">
            <a:xfrm>
              <a:off x="1600200" y="1177925"/>
              <a:ext cx="2362200" cy="76200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spect="1" noChangeArrowheads="1"/>
            </p:cNvSpPr>
            <p:nvPr/>
          </p:nvSpPr>
          <p:spPr bwMode="auto">
            <a:xfrm>
              <a:off x="1519238" y="796925"/>
              <a:ext cx="409575" cy="441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r</a:t>
              </a:r>
              <a:r>
                <a:rPr lang="en-IN" sz="2000" b="1" baseline="-2500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1</a:t>
              </a:r>
            </a:p>
          </p:txBody>
        </p:sp>
        <p:sp>
          <p:nvSpPr>
            <p:cNvPr id="17" name="Text Box 22"/>
            <p:cNvSpPr txBox="1">
              <a:spLocks noChangeAspect="1" noChangeArrowheads="1"/>
            </p:cNvSpPr>
            <p:nvPr/>
          </p:nvSpPr>
          <p:spPr bwMode="auto">
            <a:xfrm>
              <a:off x="1398588" y="1711325"/>
              <a:ext cx="409575" cy="441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 b="1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r</a:t>
              </a:r>
              <a:r>
                <a:rPr lang="en-IN" sz="2000" b="1" baseline="-2500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2</a:t>
              </a:r>
            </a:p>
          </p:txBody>
        </p:sp>
        <p:sp>
          <p:nvSpPr>
            <p:cNvPr id="18" name="Text Box 23"/>
            <p:cNvSpPr txBox="1">
              <a:spLocks noChangeAspect="1" noChangeArrowheads="1"/>
            </p:cNvSpPr>
            <p:nvPr/>
          </p:nvSpPr>
          <p:spPr bwMode="auto">
            <a:xfrm>
              <a:off x="3960813" y="873125"/>
              <a:ext cx="367706" cy="30995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400" b="1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x</a:t>
              </a:r>
              <a:r>
                <a:rPr lang="en-IN" sz="1400" b="1" baseline="-25000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1</a:t>
              </a:r>
            </a:p>
          </p:txBody>
        </p:sp>
        <p:sp>
          <p:nvSpPr>
            <p:cNvPr id="19" name="Text Box 24"/>
            <p:cNvSpPr txBox="1">
              <a:spLocks noChangeAspect="1" noChangeArrowheads="1"/>
            </p:cNvSpPr>
            <p:nvPr/>
          </p:nvSpPr>
          <p:spPr bwMode="auto">
            <a:xfrm>
              <a:off x="3043238" y="669925"/>
              <a:ext cx="41900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800" b="1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k</a:t>
              </a:r>
              <a:r>
                <a:rPr lang="en-IN" sz="1800" b="1" baseline="-25000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1</a:t>
              </a:r>
              <a:endParaRPr lang="en-IN" sz="1800" b="1" baseline="-25000" dirty="0">
                <a:solidFill>
                  <a:srgbClr val="000000"/>
                </a:solidFill>
                <a:latin typeface="Tahoma" pitchFamily="32" charset="0"/>
                <a:ea typeface="ＭＳ Ｐゴシック" pitchFamily="48" charset="0"/>
                <a:cs typeface="ＭＳ Ｐゴシック" pitchFamily="48" charset="0"/>
              </a:endParaRPr>
            </a:p>
          </p:txBody>
        </p:sp>
        <p:sp>
          <p:nvSpPr>
            <p:cNvPr id="20" name="Text Box 25"/>
            <p:cNvSpPr txBox="1">
              <a:spLocks noChangeAspect="1" noChangeArrowheads="1"/>
            </p:cNvSpPr>
            <p:nvPr/>
          </p:nvSpPr>
          <p:spPr bwMode="auto">
            <a:xfrm>
              <a:off x="3074988" y="1812925"/>
              <a:ext cx="41900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800" b="1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k</a:t>
              </a:r>
              <a:r>
                <a:rPr lang="en-IN" sz="1800" b="1" baseline="-25000" dirty="0" smtClean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2</a:t>
              </a:r>
              <a:endParaRPr lang="en-IN" sz="1800" b="1" baseline="-25000" dirty="0">
                <a:solidFill>
                  <a:srgbClr val="000000"/>
                </a:solidFill>
                <a:latin typeface="Tahoma" pitchFamily="32" charset="0"/>
                <a:ea typeface="ＭＳ Ｐゴシック" pitchFamily="48" charset="0"/>
                <a:cs typeface="ＭＳ Ｐゴシック" pitchFamily="48" charset="0"/>
              </a:endParaRPr>
            </a:p>
          </p:txBody>
        </p:sp>
        <p:sp>
          <p:nvSpPr>
            <p:cNvPr id="21" name="Line 26"/>
            <p:cNvSpPr>
              <a:spLocks noChangeAspect="1" noChangeShapeType="1"/>
            </p:cNvSpPr>
            <p:nvPr/>
          </p:nvSpPr>
          <p:spPr bwMode="auto">
            <a:xfrm flipH="1">
              <a:off x="1598613" y="1177925"/>
              <a:ext cx="4762" cy="609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7"/>
            <p:cNvSpPr txBox="1">
              <a:spLocks noChangeAspect="1" noChangeArrowheads="1"/>
            </p:cNvSpPr>
            <p:nvPr/>
          </p:nvSpPr>
          <p:spPr bwMode="auto">
            <a:xfrm>
              <a:off x="1104900" y="1254125"/>
              <a:ext cx="534988" cy="398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2000">
                  <a:solidFill>
                    <a:srgbClr val="000000"/>
                  </a:solidFill>
                  <a:cs typeface="Times New Roman" pitchFamily="16" charset="0"/>
                </a:rPr>
                <a:t>Δ</a:t>
              </a:r>
              <a:r>
                <a:rPr lang="en-IN" sz="2000">
                  <a:solidFill>
                    <a:srgbClr val="000000"/>
                  </a:solidFill>
                  <a:ea typeface="ＭＳ Ｐゴシック" pitchFamily="48" charset="0"/>
                  <a:cs typeface="ＭＳ Ｐゴシック" pitchFamily="48" charset="0"/>
                </a:rPr>
                <a:t>R</a:t>
              </a:r>
            </a:p>
          </p:txBody>
        </p:sp>
        <p:sp>
          <p:nvSpPr>
            <p:cNvPr id="23" name="Text Box 28"/>
            <p:cNvSpPr txBox="1">
              <a:spLocks noChangeAspect="1" noChangeArrowheads="1"/>
            </p:cNvSpPr>
            <p:nvPr/>
          </p:nvSpPr>
          <p:spPr bwMode="auto">
            <a:xfrm>
              <a:off x="3927475" y="1787525"/>
              <a:ext cx="367706" cy="30995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IN" sz="1400" b="1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x</a:t>
              </a:r>
              <a:r>
                <a:rPr lang="en-IN" sz="1400" b="1" baseline="-25000" dirty="0">
                  <a:solidFill>
                    <a:srgbClr val="000000"/>
                  </a:solidFill>
                  <a:latin typeface="Tahoma" pitchFamily="32" charset="0"/>
                  <a:ea typeface="ＭＳ Ｐゴシック" pitchFamily="48" charset="0"/>
                  <a:cs typeface="ＭＳ Ｐゴシック" pitchFamily="48" charset="0"/>
                </a:rPr>
                <a:t>2</a:t>
              </a:r>
            </a:p>
          </p:txBody>
        </p:sp>
      </p:grp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029200" y="1143000"/>
            <a:ext cx="383063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 dirty="0">
                <a:solidFill>
                  <a:srgbClr val="333399"/>
                </a:solidFill>
                <a:latin typeface="Tahoma" pitchFamily="32" charset="0"/>
                <a:ea typeface="ＭＳ Ｐゴシック" pitchFamily="48" charset="0"/>
                <a:cs typeface="ＭＳ Ｐゴシック" pitchFamily="48" charset="0"/>
              </a:rPr>
              <a:t>Quantum statistical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799138" y="993775"/>
          <a:ext cx="2728912" cy="1114425"/>
        </p:xfrm>
        <a:graphic>
          <a:graphicData uri="http://schemas.openxmlformats.org/presentationml/2006/ole">
            <p:oleObj spid="_x0000_s6146" name="Equation" r:id="rId3" imgW="1244520" imgH="50796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3048000"/>
          <a:ext cx="6698105" cy="1066800"/>
        </p:xfrm>
        <a:graphic>
          <a:graphicData uri="http://schemas.openxmlformats.org/presentationml/2006/ole">
            <p:oleObj spid="_x0000_s6147" name="Equation" r:id="rId4" imgW="4863960" imgH="77436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3886200"/>
          <a:ext cx="6172200" cy="1536700"/>
        </p:xfrm>
        <a:graphic>
          <a:graphicData uri="http://schemas.openxmlformats.org/presentationml/2006/ole">
            <p:oleObj spid="_x0000_s6148" name="Equation" r:id="rId5" imgW="4330440" imgH="1168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5410200"/>
          <a:ext cx="7074288" cy="1260383"/>
        </p:xfrm>
        <a:graphic>
          <a:graphicData uri="http://schemas.openxmlformats.org/presentationml/2006/ole">
            <p:oleObj spid="_x0000_s6149" name="Equation" r:id="rId6" imgW="2705040" imgH="482400" progId="Equation.3">
              <p:embed/>
            </p:oleObj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76576" y="566329"/>
            <a:ext cx="1820863" cy="2109788"/>
            <a:chOff x="1746" y="1008"/>
            <a:chExt cx="1147" cy="132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943" y="1470"/>
              <a:ext cx="669" cy="776"/>
              <a:chOff x="1943" y="1470"/>
              <a:chExt cx="669" cy="776"/>
            </a:xfrm>
          </p:grpSpPr>
          <p:sp>
            <p:nvSpPr>
              <p:cNvPr id="15" name="Line 3"/>
              <p:cNvSpPr>
                <a:spLocks noChangeShapeType="1"/>
              </p:cNvSpPr>
              <p:nvPr/>
            </p:nvSpPr>
            <p:spPr bwMode="auto">
              <a:xfrm flipV="1">
                <a:off x="2173" y="1470"/>
                <a:ext cx="1" cy="519"/>
              </a:xfrm>
              <a:prstGeom prst="line">
                <a:avLst/>
              </a:prstGeom>
              <a:noFill/>
              <a:ln w="28440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2178" y="1974"/>
                <a:ext cx="434" cy="1"/>
              </a:xfrm>
              <a:prstGeom prst="line">
                <a:avLst/>
              </a:prstGeom>
              <a:noFill/>
              <a:ln w="28440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 flipV="1">
                <a:off x="1943" y="1971"/>
                <a:ext cx="236" cy="275"/>
              </a:xfrm>
              <a:prstGeom prst="line">
                <a:avLst/>
              </a:prstGeom>
              <a:noFill/>
              <a:ln w="28440">
                <a:solidFill>
                  <a:schemeClr val="accent5">
                    <a:lumMod val="50000"/>
                  </a:schemeClr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384" y="1008"/>
              <a:ext cx="1" cy="1196"/>
            </a:xfrm>
            <a:prstGeom prst="line">
              <a:avLst/>
            </a:prstGeom>
            <a:noFill/>
            <a:ln w="1908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951" y="2242"/>
              <a:ext cx="486" cy="1"/>
            </a:xfrm>
            <a:prstGeom prst="line">
              <a:avLst/>
            </a:prstGeom>
            <a:noFill/>
            <a:ln w="19080">
              <a:solidFill>
                <a:schemeClr val="accent5">
                  <a:lumMod val="50000"/>
                </a:schemeClr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437" y="1971"/>
              <a:ext cx="171" cy="275"/>
            </a:xfrm>
            <a:prstGeom prst="line">
              <a:avLst/>
            </a:prstGeom>
            <a:noFill/>
            <a:ln w="19080">
              <a:solidFill>
                <a:schemeClr val="accent5">
                  <a:lumMod val="50000"/>
                </a:schemeClr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86" y="1967"/>
              <a:ext cx="214" cy="240"/>
            </a:xfrm>
            <a:prstGeom prst="line">
              <a:avLst/>
            </a:prstGeom>
            <a:noFill/>
            <a:ln w="28440">
              <a:solidFill>
                <a:schemeClr val="accent5">
                  <a:lumMod val="50000"/>
                </a:schemeClr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99" y="1734"/>
              <a:ext cx="294" cy="205"/>
            </a:xfrm>
            <a:prstGeom prst="rect">
              <a:avLst/>
            </a:prstGeom>
            <a:noFill/>
            <a:ln w="1908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 b="1" dirty="0">
                  <a:solidFill>
                    <a:srgbClr val="002060"/>
                  </a:solidFill>
                  <a:ea typeface="DejaVu Sans" charset="0"/>
                  <a:cs typeface="DejaVu Sans" charset="0"/>
                </a:rPr>
                <a:t>q</a:t>
              </a:r>
              <a:r>
                <a:rPr lang="en-US" sz="1500" b="1" baseline="-25000" dirty="0">
                  <a:solidFill>
                    <a:srgbClr val="002060"/>
                  </a:solidFill>
                  <a:ea typeface="DejaVu Sans" charset="0"/>
                  <a:cs typeface="DejaVu Sans" charset="0"/>
                </a:rPr>
                <a:t>out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45" y="1454"/>
              <a:ext cx="315" cy="205"/>
            </a:xfrm>
            <a:prstGeom prst="rect">
              <a:avLst/>
            </a:prstGeom>
            <a:noFill/>
            <a:ln w="1908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 b="1" dirty="0" err="1">
                  <a:solidFill>
                    <a:srgbClr val="002060"/>
                  </a:solidFill>
                  <a:ea typeface="DejaVu Sans" charset="0"/>
                  <a:cs typeface="DejaVu Sans" charset="0"/>
                </a:rPr>
                <a:t>q</a:t>
              </a:r>
              <a:r>
                <a:rPr lang="en-US" sz="1500" b="1" baseline="-25000" dirty="0" err="1">
                  <a:solidFill>
                    <a:srgbClr val="002060"/>
                  </a:solidFill>
                  <a:ea typeface="DejaVu Sans" charset="0"/>
                  <a:cs typeface="DejaVu Sans" charset="0"/>
                </a:rPr>
                <a:t>side</a:t>
              </a:r>
              <a:endParaRPr lang="en-US" sz="1500" b="1" baseline="-25000" dirty="0">
                <a:solidFill>
                  <a:srgbClr val="00206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746" y="2132"/>
              <a:ext cx="325" cy="205"/>
            </a:xfrm>
            <a:prstGeom prst="rect">
              <a:avLst/>
            </a:prstGeom>
            <a:noFill/>
            <a:ln w="1908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500" b="1" dirty="0">
                  <a:solidFill>
                    <a:srgbClr val="002060"/>
                  </a:solidFill>
                  <a:ea typeface="DejaVu Sans" charset="0"/>
                  <a:cs typeface="DejaVu Sans" charset="0"/>
                </a:rPr>
                <a:t>q</a:t>
              </a:r>
              <a:r>
                <a:rPr lang="en-US" sz="1500" b="1" baseline="-25000" dirty="0">
                  <a:solidFill>
                    <a:srgbClr val="002060"/>
                  </a:solidFill>
                  <a:ea typeface="DejaVu Sans" charset="0"/>
                  <a:cs typeface="DejaVu Sans" charset="0"/>
                </a:rPr>
                <a:t>long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 rot="13920000">
            <a:off x="1283494" y="198823"/>
            <a:ext cx="990600" cy="2185988"/>
          </a:xfrm>
          <a:prstGeom prst="can">
            <a:avLst>
              <a:gd name="adj" fmla="val 97280"/>
            </a:avLst>
          </a:prstGeom>
          <a:gradFill rotWithShape="0">
            <a:gsLst>
              <a:gs pos="0">
                <a:srgbClr val="FFEBFA"/>
              </a:gs>
              <a:gs pos="100000">
                <a:srgbClr val="5E9EFF"/>
              </a:gs>
            </a:gsLst>
            <a:lin ang="10800000" scaled="1"/>
          </a:gradFill>
          <a:ln w="12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 rot="2820000">
            <a:off x="1620838" y="644117"/>
            <a:ext cx="615950" cy="838200"/>
          </a:xfrm>
          <a:prstGeom prst="ellipse">
            <a:avLst/>
          </a:prstGeom>
          <a:solidFill>
            <a:srgbClr val="008000">
              <a:alpha val="43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4997450" y="640942"/>
            <a:ext cx="219075" cy="881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2209800" y="488542"/>
            <a:ext cx="1905000" cy="46037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1981200" y="1175929"/>
            <a:ext cx="1752600" cy="9144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038475" y="272642"/>
            <a:ext cx="39175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k</a:t>
            </a:r>
            <a:r>
              <a:rPr lang="en-IN" sz="2000" b="1" baseline="-25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1</a:t>
            </a:r>
            <a:endParaRPr lang="en-IN" sz="2000" b="1" baseline="-25000" dirty="0">
              <a:solidFill>
                <a:srgbClr val="FF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809875" y="1796642"/>
            <a:ext cx="39175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k</a:t>
            </a:r>
            <a:r>
              <a:rPr lang="en-IN" sz="2000" b="1" baseline="-25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2</a:t>
            </a:r>
            <a:endParaRPr lang="en-IN" sz="2000" b="1" baseline="-25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9" name="Line 47"/>
          <p:cNvSpPr>
            <a:spLocks noChangeShapeType="1"/>
          </p:cNvSpPr>
          <p:nvPr/>
        </p:nvSpPr>
        <p:spPr bwMode="auto">
          <a:xfrm flipV="1">
            <a:off x="3733800" y="488542"/>
            <a:ext cx="381000" cy="1603375"/>
          </a:xfrm>
          <a:prstGeom prst="line">
            <a:avLst/>
          </a:prstGeom>
          <a:noFill/>
          <a:ln w="38160">
            <a:solidFill>
              <a:srgbClr val="0099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4040188" y="577442"/>
            <a:ext cx="3365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99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2000" b="1">
                <a:solidFill>
                  <a:srgbClr val="009999"/>
                </a:solidFill>
                <a:ea typeface="DejaVu Sans" charset="0"/>
                <a:cs typeface="DejaVu Sans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1690</Words>
  <Application>Microsoft Office PowerPoint</Application>
  <PresentationFormat>On-screen Show (4:3)</PresentationFormat>
  <Paragraphs>276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Equation</vt:lpstr>
      <vt:lpstr>Paintbrush Picture</vt:lpstr>
      <vt:lpstr>Microsoft Equation 3.0</vt:lpstr>
      <vt:lpstr>Slide 1</vt:lpstr>
      <vt:lpstr>Slide 2</vt:lpstr>
      <vt:lpstr>Slide 3</vt:lpstr>
      <vt:lpstr>Complete O(aS) for QGP &amp;  Exhaustive Hadronic Reactions for hadrons</vt:lpstr>
      <vt:lpstr>Thermal Photons from Au+Au@RHIC</vt:lpstr>
      <vt:lpstr>Photons from Passage of Jets through QGP</vt:lpstr>
      <vt:lpstr>FMS Results: Comparison to Data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Elliptic Flow of Thermal Photons: Measure Evolution of Flow !</vt:lpstr>
      <vt:lpstr>Slide 35</vt:lpstr>
      <vt:lpstr>Slide 36</vt:lpstr>
      <vt:lpstr>Typical results for pion intensity interferometry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VECC, DAE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D. K. Srivastav</dc:creator>
  <cp:lastModifiedBy>DINESH</cp:lastModifiedBy>
  <cp:revision>134</cp:revision>
  <dcterms:created xsi:type="dcterms:W3CDTF">2009-07-24T08:37:10Z</dcterms:created>
  <dcterms:modified xsi:type="dcterms:W3CDTF">2010-01-18T09:02:33Z</dcterms:modified>
</cp:coreProperties>
</file>